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9" name="Shape 339"/>
        <p:cNvGrpSpPr/>
        <p:nvPr/>
      </p:nvGrpSpPr>
      <p:grpSpPr>
        <a:xfrm>
          <a:off x="0" y="0"/>
          <a:ext cx="0" cy="0"/>
          <a:chOff x="0" y="0"/>
          <a:chExt cx="0" cy="0"/>
        </a:xfrm>
      </p:grpSpPr>
      <p:sp>
        <p:nvSpPr>
          <p:cNvPr id="340" name="Google Shape;340;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7fef76e5c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7fef76e5c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7fef76e5cf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7fef76e5cf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7fef76e5cf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7fef76e5cf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843e4e498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843e4e498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843e4e498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843e4e498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3" name="Shape 423"/>
        <p:cNvGrpSpPr/>
        <p:nvPr/>
      </p:nvGrpSpPr>
      <p:grpSpPr>
        <a:xfrm>
          <a:off x="0" y="0"/>
          <a:ext cx="0" cy="0"/>
          <a:chOff x="0" y="0"/>
          <a:chExt cx="0" cy="0"/>
        </a:xfrm>
      </p:grpSpPr>
      <p:sp>
        <p:nvSpPr>
          <p:cNvPr id="424" name="Google Shape;424;g752b64e245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752b64e245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752b6627d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752b6627d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Google Shape;442;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6" name="Shape 446"/>
        <p:cNvGrpSpPr/>
        <p:nvPr/>
      </p:nvGrpSpPr>
      <p:grpSpPr>
        <a:xfrm>
          <a:off x="0" y="0"/>
          <a:ext cx="0" cy="0"/>
          <a:chOff x="0" y="0"/>
          <a:chExt cx="0" cy="0"/>
        </a:xfrm>
      </p:grpSpPr>
      <p:sp>
        <p:nvSpPr>
          <p:cNvPr id="447" name="Google Shape;447;g843e4e498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843e4e498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Google Shape;453;g843e4e498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843e4e498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7fef76e5c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fef76e5c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7fef76e5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7fef76e5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7fd7520d3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7fd7520d3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7fef76e5c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7fef76e5c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4" name="Shape 324"/>
        <p:cNvGrpSpPr/>
        <p:nvPr/>
      </p:nvGrpSpPr>
      <p:grpSpPr>
        <a:xfrm>
          <a:off x="0" y="0"/>
          <a:ext cx="0" cy="0"/>
          <a:chOff x="0" y="0"/>
          <a:chExt cx="0" cy="0"/>
        </a:xfrm>
      </p:grpSpPr>
      <p:sp>
        <p:nvSpPr>
          <p:cNvPr id="325" name="Google Shape;325;g7fd7520d35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7fd7520d35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9" name="Google Shape;19;p2"/>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34" name="Shape 134"/>
        <p:cNvGrpSpPr/>
        <p:nvPr/>
      </p:nvGrpSpPr>
      <p:grpSpPr>
        <a:xfrm>
          <a:off x="0" y="0"/>
          <a:ext cx="0" cy="0"/>
          <a:chOff x="0" y="0"/>
          <a:chExt cx="0" cy="0"/>
        </a:xfrm>
      </p:grpSpPr>
      <p:grpSp>
        <p:nvGrpSpPr>
          <p:cNvPr id="135" name="Google Shape;135;p11"/>
          <p:cNvGrpSpPr/>
          <p:nvPr/>
        </p:nvGrpSpPr>
        <p:grpSpPr>
          <a:xfrm>
            <a:off x="830392" y="4169130"/>
            <a:ext cx="745763" cy="45826"/>
            <a:chOff x="4580561" y="2589004"/>
            <a:chExt cx="1064464" cy="25200"/>
          </a:xfrm>
        </p:grpSpPr>
        <p:sp>
          <p:nvSpPr>
            <p:cNvPr id="136" name="Google Shape;136;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9" name="Google Shape;13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0" name="Google Shape;140;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2" name="Google Shape;142;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3" name="Google Shape;143;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
        <p:nvSpPr>
          <p:cNvPr id="144" name="Google Shape;144;p11"/>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Paul Doherty, 1921454</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paul.doherty23@mail.dcu.ie </a:t>
            </a:r>
            <a:endParaRPr b="1" sz="600">
              <a:solidFill>
                <a:srgbClr val="FFFFFF"/>
              </a:solidFill>
              <a:latin typeface="Raleway"/>
              <a:ea typeface="Raleway"/>
              <a:cs typeface="Raleway"/>
              <a:sym typeface="Raleway"/>
            </a:endParaRPr>
          </a:p>
        </p:txBody>
      </p:sp>
      <p:sp>
        <p:nvSpPr>
          <p:cNvPr id="145" name="Google Shape;145;p11"/>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2019/2020 MCM M.Sc. in Computing</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CA688 Blockchain</a:t>
            </a:r>
            <a:endParaRPr sz="600">
              <a:solidFill>
                <a:srgbClr val="FFFFFF"/>
              </a:solidFill>
              <a:latin typeface="Raleway"/>
              <a:ea typeface="Raleway"/>
              <a:cs typeface="Raleway"/>
              <a:sym typeface="Raleway"/>
            </a:endParaRPr>
          </a:p>
        </p:txBody>
      </p:sp>
      <p:sp>
        <p:nvSpPr>
          <p:cNvPr id="146" name="Google Shape;146;p11"/>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28/04/2020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47" name="Shape 147"/>
        <p:cNvGrpSpPr/>
        <p:nvPr/>
      </p:nvGrpSpPr>
      <p:grpSpPr>
        <a:xfrm>
          <a:off x="0" y="0"/>
          <a:ext cx="0" cy="0"/>
          <a:chOff x="0" y="0"/>
          <a:chExt cx="0" cy="0"/>
        </a:xfrm>
      </p:grpSpPr>
      <p:sp>
        <p:nvSpPr>
          <p:cNvPr id="148" name="Google Shape;148;p12"/>
          <p:cNvSpPr/>
          <p:nvPr/>
        </p:nvSpPr>
        <p:spPr>
          <a:xfrm>
            <a:off x="0" y="0"/>
            <a:ext cx="4572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12"/>
          <p:cNvGrpSpPr/>
          <p:nvPr/>
        </p:nvGrpSpPr>
        <p:grpSpPr>
          <a:xfrm>
            <a:off x="830392" y="1191256"/>
            <a:ext cx="745763" cy="45826"/>
            <a:chOff x="4580561" y="2589004"/>
            <a:chExt cx="1064464" cy="25200"/>
          </a:xfrm>
        </p:grpSpPr>
        <p:sp>
          <p:nvSpPr>
            <p:cNvPr id="150" name="Google Shape;150;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12"/>
          <p:cNvSpPr txBox="1"/>
          <p:nvPr>
            <p:ph type="title"/>
          </p:nvPr>
        </p:nvSpPr>
        <p:spPr>
          <a:xfrm>
            <a:off x="730000" y="1318650"/>
            <a:ext cx="3300900" cy="1687200"/>
          </a:xfrm>
          <a:prstGeom prst="rect">
            <a:avLst/>
          </a:prstGeom>
          <a:solidFill>
            <a:srgbClr val="000000"/>
          </a:solidFill>
        </p:spPr>
        <p:txBody>
          <a:bodyPr anchorCtr="0" anchor="t" bIns="91425" lIns="91425" spcFirstLastPara="1" rIns="91425" wrap="square" tIns="91425">
            <a:noAutofit/>
          </a:bodyPr>
          <a:lstStyle>
            <a:lvl1pPr lvl="0">
              <a:spcBef>
                <a:spcPts val="0"/>
              </a:spcBef>
              <a:spcAft>
                <a:spcPts val="0"/>
              </a:spcAft>
              <a:buClr>
                <a:srgbClr val="FFFFFF"/>
              </a:buClr>
              <a:buSzPts val="2600"/>
              <a:buNone/>
              <a:defRPr sz="2600">
                <a:solidFill>
                  <a:srgbClr val="FFFFFF"/>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53" name="Google Shape;153;p12"/>
          <p:cNvSpPr txBox="1"/>
          <p:nvPr>
            <p:ph idx="1" type="subTitle"/>
          </p:nvPr>
        </p:nvSpPr>
        <p:spPr>
          <a:xfrm>
            <a:off x="724950" y="3161525"/>
            <a:ext cx="3300900" cy="759000"/>
          </a:xfrm>
          <a:prstGeom prst="rect">
            <a:avLst/>
          </a:prstGeom>
          <a:solidFill>
            <a:srgbClr val="000000"/>
          </a:solidFill>
        </p:spPr>
        <p:txBody>
          <a:bodyPr anchorCtr="0" anchor="t" bIns="91425" lIns="91425" spcFirstLastPara="1" rIns="91425" wrap="square" tIns="91425">
            <a:noAutofit/>
          </a:bodyPr>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54" name="Google Shape;154;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55" name="Google Shape;15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6" name="Google Shape;156;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8" name="Google Shape;158;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9" name="Google Shape;159;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60" name="Google Shape;160;p12"/>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61" name="Google Shape;161;p12"/>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62" name="Google Shape;162;p1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63" name="Shape 163"/>
        <p:cNvGrpSpPr/>
        <p:nvPr/>
      </p:nvGrpSpPr>
      <p:grpSpPr>
        <a:xfrm>
          <a:off x="0" y="0"/>
          <a:ext cx="0" cy="0"/>
          <a:chOff x="0" y="0"/>
          <a:chExt cx="0" cy="0"/>
        </a:xfrm>
      </p:grpSpPr>
      <p:sp>
        <p:nvSpPr>
          <p:cNvPr id="164" name="Google Shape;164;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65" name="Google Shape;165;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66" name="Google Shape;166;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8" name="Google Shape;168;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69" name="Google Shape;169;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70" name="Google Shape;170;p13"/>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71" name="Google Shape;171;p13"/>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72" name="Google Shape;172;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73" name="Shape 173"/>
        <p:cNvGrpSpPr/>
        <p:nvPr/>
      </p:nvGrpSpPr>
      <p:grpSpPr>
        <a:xfrm>
          <a:off x="0" y="0"/>
          <a:ext cx="0" cy="0"/>
          <a:chOff x="0" y="0"/>
          <a:chExt cx="0" cy="0"/>
        </a:xfrm>
      </p:grpSpPr>
      <p:grpSp>
        <p:nvGrpSpPr>
          <p:cNvPr id="174" name="Google Shape;174;p14"/>
          <p:cNvGrpSpPr/>
          <p:nvPr/>
        </p:nvGrpSpPr>
        <p:grpSpPr>
          <a:xfrm>
            <a:off x="830392" y="4169130"/>
            <a:ext cx="745763" cy="45826"/>
            <a:chOff x="4580561" y="2589004"/>
            <a:chExt cx="1064464" cy="25200"/>
          </a:xfrm>
        </p:grpSpPr>
        <p:sp>
          <p:nvSpPr>
            <p:cNvPr id="175" name="Google Shape;175;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78" name="Google Shape;178;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79" name="Google Shape;179;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80" name="Google Shape;180;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 name="Google Shape;181;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82" name="Google Shape;182;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83" name="Google Shape;183;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
        <p:nvSpPr>
          <p:cNvPr id="184" name="Google Shape;184;p14"/>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Paul Doherty, 1921454</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paul.doherty23@mail.dcu.ie </a:t>
            </a:r>
            <a:endParaRPr b="1" sz="600">
              <a:solidFill>
                <a:srgbClr val="FFFFFF"/>
              </a:solidFill>
              <a:latin typeface="Raleway"/>
              <a:ea typeface="Raleway"/>
              <a:cs typeface="Raleway"/>
              <a:sym typeface="Raleway"/>
            </a:endParaRPr>
          </a:p>
        </p:txBody>
      </p:sp>
      <p:sp>
        <p:nvSpPr>
          <p:cNvPr id="185" name="Google Shape;185;p14"/>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2019/2020 MCM M.Sc. in Computing</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CA688 Blockchain</a:t>
            </a:r>
            <a:endParaRPr sz="600">
              <a:solidFill>
                <a:srgbClr val="FFFFFF"/>
              </a:solidFill>
              <a:latin typeface="Raleway"/>
              <a:ea typeface="Raleway"/>
              <a:cs typeface="Raleway"/>
              <a:sym typeface="Raleway"/>
            </a:endParaRPr>
          </a:p>
        </p:txBody>
      </p:sp>
      <p:sp>
        <p:nvSpPr>
          <p:cNvPr id="186" name="Google Shape;186;p1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28/04/2020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87" name="Shape 187"/>
        <p:cNvGrpSpPr/>
        <p:nvPr/>
      </p:nvGrpSpPr>
      <p:grpSpPr>
        <a:xfrm>
          <a:off x="0" y="0"/>
          <a:ext cx="0" cy="0"/>
          <a:chOff x="0" y="0"/>
          <a:chExt cx="0" cy="0"/>
        </a:xfrm>
      </p:grpSpPr>
      <p:sp>
        <p:nvSpPr>
          <p:cNvPr id="188" name="Google Shape;18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9" name="Google Shape;189;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0" name="Google Shape;190;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1" name="Google Shape;191;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92" name="Google Shape;192;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93" name="Google Shape;193;p15"/>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94" name="Google Shape;194;p15"/>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95" name="Google Shape;195;p15"/>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96" name="Shape 196"/>
        <p:cNvGrpSpPr/>
        <p:nvPr/>
      </p:nvGrpSpPr>
      <p:grpSpPr>
        <a:xfrm>
          <a:off x="0" y="0"/>
          <a:ext cx="0" cy="0"/>
          <a:chOff x="0" y="0"/>
          <a:chExt cx="0" cy="0"/>
        </a:xfrm>
      </p:grpSpPr>
      <p:sp>
        <p:nvSpPr>
          <p:cNvPr id="197" name="Google Shape;19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98" name="Google Shape;19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99" name="Google Shape;199;p16"/>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Paul Doherty, 1921454</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paul.doherty23@mail.dcu.ie </a:t>
            </a:r>
            <a:endParaRPr b="1" sz="600">
              <a:solidFill>
                <a:srgbClr val="FFFFFF"/>
              </a:solidFill>
              <a:latin typeface="Raleway"/>
              <a:ea typeface="Raleway"/>
              <a:cs typeface="Raleway"/>
              <a:sym typeface="Raleway"/>
            </a:endParaRPr>
          </a:p>
        </p:txBody>
      </p:sp>
      <p:sp>
        <p:nvSpPr>
          <p:cNvPr id="200" name="Google Shape;200;p16"/>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2019/2020 MCM M.Sc. in Computing</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CA688 Blockchain</a:t>
            </a:r>
            <a:endParaRPr sz="600">
              <a:solidFill>
                <a:srgbClr val="FFFFFF"/>
              </a:solidFill>
              <a:latin typeface="Raleway"/>
              <a:ea typeface="Raleway"/>
              <a:cs typeface="Raleway"/>
              <a:sym typeface="Raleway"/>
            </a:endParaRPr>
          </a:p>
        </p:txBody>
      </p:sp>
      <p:sp>
        <p:nvSpPr>
          <p:cNvPr id="201" name="Google Shape;20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28/04/2020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202" name="Shape 202"/>
        <p:cNvGrpSpPr/>
        <p:nvPr/>
      </p:nvGrpSpPr>
      <p:grpSpPr>
        <a:xfrm>
          <a:off x="0" y="0"/>
          <a:ext cx="0" cy="0"/>
          <a:chOff x="0" y="0"/>
          <a:chExt cx="0" cy="0"/>
        </a:xfrm>
      </p:grpSpPr>
      <p:grpSp>
        <p:nvGrpSpPr>
          <p:cNvPr id="203" name="Google Shape;203;p17"/>
          <p:cNvGrpSpPr/>
          <p:nvPr/>
        </p:nvGrpSpPr>
        <p:grpSpPr>
          <a:xfrm>
            <a:off x="830392" y="1191256"/>
            <a:ext cx="745763" cy="45826"/>
            <a:chOff x="4580561" y="2589004"/>
            <a:chExt cx="1064464" cy="25200"/>
          </a:xfrm>
        </p:grpSpPr>
        <p:sp>
          <p:nvSpPr>
            <p:cNvPr id="204" name="Google Shape;20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07" name="Google Shape;20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08" name="Google Shape;20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10" name="Google Shape;21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211" name="Google Shape;21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
        <p:nvSpPr>
          <p:cNvPr id="212" name="Google Shape;212;p17"/>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Paul Doherty, 1921454</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paul.doherty23@mail.dcu.ie </a:t>
            </a:r>
            <a:endParaRPr b="1" sz="600">
              <a:solidFill>
                <a:srgbClr val="FFFFFF"/>
              </a:solidFill>
              <a:latin typeface="Raleway"/>
              <a:ea typeface="Raleway"/>
              <a:cs typeface="Raleway"/>
              <a:sym typeface="Raleway"/>
            </a:endParaRPr>
          </a:p>
        </p:txBody>
      </p:sp>
      <p:sp>
        <p:nvSpPr>
          <p:cNvPr id="213" name="Google Shape;213;p17"/>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2019/2020 MCM M.Sc. in Computing</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CA688 Blockchain</a:t>
            </a:r>
            <a:endParaRPr sz="600">
              <a:solidFill>
                <a:srgbClr val="FFFFFF"/>
              </a:solidFill>
              <a:latin typeface="Raleway"/>
              <a:ea typeface="Raleway"/>
              <a:cs typeface="Raleway"/>
              <a:sym typeface="Raleway"/>
            </a:endParaRPr>
          </a:p>
        </p:txBody>
      </p:sp>
      <p:sp>
        <p:nvSpPr>
          <p:cNvPr id="214" name="Google Shape;214;p17"/>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28/04/2020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34" name="Google Shape;34;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36" name="Google Shape;36;p3"/>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37" name="Google Shape;37;p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8" name="Shape 38"/>
        <p:cNvGrpSpPr/>
        <p:nvPr/>
      </p:nvGrpSpPr>
      <p:grpSpPr>
        <a:xfrm>
          <a:off x="0" y="0"/>
          <a:ext cx="0" cy="0"/>
          <a:chOff x="0" y="0"/>
          <a:chExt cx="0" cy="0"/>
        </a:xfrm>
      </p:grpSpPr>
      <p:grpSp>
        <p:nvGrpSpPr>
          <p:cNvPr id="39" name="Google Shape;39;p4"/>
          <p:cNvGrpSpPr/>
          <p:nvPr/>
        </p:nvGrpSpPr>
        <p:grpSpPr>
          <a:xfrm>
            <a:off x="830392" y="1191256"/>
            <a:ext cx="745763" cy="45826"/>
            <a:chOff x="4580561" y="2589004"/>
            <a:chExt cx="1064464" cy="25200"/>
          </a:xfrm>
        </p:grpSpPr>
        <p:sp>
          <p:nvSpPr>
            <p:cNvPr id="40" name="Google Shape;40;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3" name="Google Shape;43;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4" name="Google Shape;44;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 name="Google Shape;45;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6" name="Google Shape;46;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7" name="Google Shape;47;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
        <p:nvSpPr>
          <p:cNvPr id="48" name="Google Shape;48;p4"/>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Paul Doherty, 1921454</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paul.doherty23@mail.dcu.ie </a:t>
            </a:r>
            <a:endParaRPr b="1" sz="600">
              <a:solidFill>
                <a:srgbClr val="FFFFFF"/>
              </a:solidFill>
              <a:latin typeface="Raleway"/>
              <a:ea typeface="Raleway"/>
              <a:cs typeface="Raleway"/>
              <a:sym typeface="Raleway"/>
            </a:endParaRPr>
          </a:p>
        </p:txBody>
      </p:sp>
      <p:sp>
        <p:nvSpPr>
          <p:cNvPr id="49" name="Google Shape;49;p4"/>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2019/2020 MCM M.Sc. in Computing</a:t>
            </a:r>
            <a:endParaRPr sz="600">
              <a:solidFill>
                <a:srgbClr val="FFFFFF"/>
              </a:solidFill>
              <a:latin typeface="Raleway"/>
              <a:ea typeface="Raleway"/>
              <a:cs typeface="Raleway"/>
              <a:sym typeface="Raleway"/>
            </a:endParaRPr>
          </a:p>
          <a:p>
            <a:pPr indent="0" lvl="0" marL="0" rtl="0" algn="l">
              <a:spcBef>
                <a:spcPts val="0"/>
              </a:spcBef>
              <a:spcAft>
                <a:spcPts val="0"/>
              </a:spcAft>
              <a:buNone/>
            </a:pPr>
            <a:r>
              <a:rPr lang="en-GB" sz="600">
                <a:solidFill>
                  <a:srgbClr val="FFFFFF"/>
                </a:solidFill>
                <a:latin typeface="Raleway"/>
                <a:ea typeface="Raleway"/>
                <a:cs typeface="Raleway"/>
                <a:sym typeface="Raleway"/>
              </a:rPr>
              <a:t>CA688 Blockchain</a:t>
            </a:r>
            <a:endParaRPr sz="600">
              <a:solidFill>
                <a:srgbClr val="FFFFFF"/>
              </a:solidFill>
              <a:latin typeface="Raleway"/>
              <a:ea typeface="Raleway"/>
              <a:cs typeface="Raleway"/>
              <a:sym typeface="Raleway"/>
            </a:endParaRPr>
          </a:p>
        </p:txBody>
      </p:sp>
      <p:sp>
        <p:nvSpPr>
          <p:cNvPr id="50" name="Google Shape;50;p4"/>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28/04/2020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51" name="Shape 51"/>
        <p:cNvGrpSpPr/>
        <p:nvPr/>
      </p:nvGrpSpPr>
      <p:grpSpPr>
        <a:xfrm>
          <a:off x="0" y="0"/>
          <a:ext cx="0" cy="0"/>
          <a:chOff x="0" y="0"/>
          <a:chExt cx="0" cy="0"/>
        </a:xfrm>
      </p:grpSpPr>
      <p:sp>
        <p:nvSpPr>
          <p:cNvPr id="52" name="Google Shape;5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5"/>
          <p:cNvGrpSpPr/>
          <p:nvPr/>
        </p:nvGrpSpPr>
        <p:grpSpPr>
          <a:xfrm>
            <a:off x="830392" y="1191256"/>
            <a:ext cx="745763" cy="45826"/>
            <a:chOff x="4580561" y="2589004"/>
            <a:chExt cx="1064464" cy="25200"/>
          </a:xfrm>
        </p:grpSpPr>
        <p:sp>
          <p:nvSpPr>
            <p:cNvPr id="54" name="Google Shape;5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7" name="Google Shape;57;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8" name="Google Shape;58;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5"/>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64" name="Google Shape;64;p5"/>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65" name="Google Shape;65;p5"/>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66" name="Shape 66"/>
        <p:cNvGrpSpPr/>
        <p:nvPr/>
      </p:nvGrpSpPr>
      <p:grpSpPr>
        <a:xfrm>
          <a:off x="0" y="0"/>
          <a:ext cx="0" cy="0"/>
          <a:chOff x="0" y="0"/>
          <a:chExt cx="0" cy="0"/>
        </a:xfrm>
      </p:grpSpPr>
      <p:sp>
        <p:nvSpPr>
          <p:cNvPr id="67" name="Google Shape;6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9" name="Google Shape;6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2" name="Google Shape;7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3" name="Google Shape;7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4" name="Google Shape;74;p6"/>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75" name="Google Shape;75;p6"/>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76" name="Google Shape;76;p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77" name="Shape 77"/>
        <p:cNvGrpSpPr/>
        <p:nvPr/>
      </p:nvGrpSpPr>
      <p:grpSpPr>
        <a:xfrm>
          <a:off x="0" y="0"/>
          <a:ext cx="0" cy="0"/>
          <a:chOff x="0" y="0"/>
          <a:chExt cx="0" cy="0"/>
        </a:xfrm>
      </p:grpSpPr>
      <p:pic>
        <p:nvPicPr>
          <p:cNvPr descr="shutterstock_31891705.jpg" id="78" name="Google Shape;78;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79" name="Google Shape;79;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81" name="Google Shape;81;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85" name="Google Shape;85;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6" name="Google Shape;86;p7"/>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87" name="Google Shape;87;p7"/>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88" name="Google Shape;88;p7"/>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89" name="Shape 89"/>
        <p:cNvGrpSpPr/>
        <p:nvPr/>
      </p:nvGrpSpPr>
      <p:grpSpPr>
        <a:xfrm>
          <a:off x="0" y="0"/>
          <a:ext cx="0" cy="0"/>
          <a:chOff x="0" y="0"/>
          <a:chExt cx="0" cy="0"/>
        </a:xfrm>
      </p:grpSpPr>
      <p:sp>
        <p:nvSpPr>
          <p:cNvPr id="90" name="Google Shape;90;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8"/>
          <p:cNvGrpSpPr/>
          <p:nvPr/>
        </p:nvGrpSpPr>
        <p:grpSpPr>
          <a:xfrm>
            <a:off x="830392" y="1191256"/>
            <a:ext cx="745763" cy="45826"/>
            <a:chOff x="4580561" y="2589004"/>
            <a:chExt cx="1064464" cy="25200"/>
          </a:xfrm>
        </p:grpSpPr>
        <p:sp>
          <p:nvSpPr>
            <p:cNvPr id="92" name="Google Shape;92;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5" name="Google Shape;95;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6" name="Google Shape;96;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8" name="Google Shape;98;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 name="Google Shape;99;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0" name="Google Shape;100;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1" name="Google Shape;101;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02" name="Google Shape;102;p8"/>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03" name="Google Shape;103;p8"/>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04" name="Google Shape;104;p8"/>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05" name="Shape 105"/>
        <p:cNvGrpSpPr/>
        <p:nvPr/>
      </p:nvGrpSpPr>
      <p:grpSpPr>
        <a:xfrm>
          <a:off x="0" y="0"/>
          <a:ext cx="0" cy="0"/>
          <a:chOff x="0" y="0"/>
          <a:chExt cx="0" cy="0"/>
        </a:xfrm>
      </p:grpSpPr>
      <p:sp>
        <p:nvSpPr>
          <p:cNvPr id="106" name="Google Shape;106;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9"/>
          <p:cNvGrpSpPr/>
          <p:nvPr/>
        </p:nvGrpSpPr>
        <p:grpSpPr>
          <a:xfrm>
            <a:off x="830392" y="1191256"/>
            <a:ext cx="745763" cy="45826"/>
            <a:chOff x="4580561" y="2589004"/>
            <a:chExt cx="1064464" cy="25200"/>
          </a:xfrm>
        </p:grpSpPr>
        <p:sp>
          <p:nvSpPr>
            <p:cNvPr id="108" name="Google Shape;108;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11" name="Google Shape;111;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12" name="Google Shape;112;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 name="Google Shape;113;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4" name="Google Shape;114;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5" name="Google Shape;115;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16" name="Google Shape;116;p9"/>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17" name="Google Shape;117;p9"/>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18" name="Google Shape;118;p9"/>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19" name="Shape 119"/>
        <p:cNvGrpSpPr/>
        <p:nvPr/>
      </p:nvGrpSpPr>
      <p:grpSpPr>
        <a:xfrm>
          <a:off x="0" y="0"/>
          <a:ext cx="0" cy="0"/>
          <a:chOff x="0" y="0"/>
          <a:chExt cx="0" cy="0"/>
        </a:xfrm>
      </p:grpSpPr>
      <p:sp>
        <p:nvSpPr>
          <p:cNvPr id="120" name="Google Shape;120;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0"/>
          <p:cNvGrpSpPr/>
          <p:nvPr/>
        </p:nvGrpSpPr>
        <p:grpSpPr>
          <a:xfrm>
            <a:off x="830392" y="1191256"/>
            <a:ext cx="745763" cy="45826"/>
            <a:chOff x="4580561" y="2589004"/>
            <a:chExt cx="1064464" cy="25200"/>
          </a:xfrm>
        </p:grpSpPr>
        <p:sp>
          <p:nvSpPr>
            <p:cNvPr id="122" name="Google Shape;122;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6" name="Google Shape;126;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7" name="Google Shape;127;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 name="Google Shape;128;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131" name="Google Shape;131;p10"/>
          <p:cNvSpPr txBox="1"/>
          <p:nvPr/>
        </p:nvSpPr>
        <p:spPr>
          <a:xfrm>
            <a:off x="226550" y="78500"/>
            <a:ext cx="14352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Paul Doherty, 1921454</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paul.doherty23@mail.dcu.ie </a:t>
            </a:r>
            <a:endParaRPr b="1" sz="600">
              <a:latin typeface="Raleway"/>
              <a:ea typeface="Raleway"/>
              <a:cs typeface="Raleway"/>
              <a:sym typeface="Raleway"/>
            </a:endParaRPr>
          </a:p>
        </p:txBody>
      </p:sp>
      <p:sp>
        <p:nvSpPr>
          <p:cNvPr id="132" name="Google Shape;132;p10"/>
          <p:cNvSpPr txBox="1"/>
          <p:nvPr/>
        </p:nvSpPr>
        <p:spPr>
          <a:xfrm>
            <a:off x="1767251" y="78500"/>
            <a:ext cx="21894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2019/2020 MCM M.Sc. in Computing</a:t>
            </a:r>
            <a:endParaRPr sz="600">
              <a:latin typeface="Raleway"/>
              <a:ea typeface="Raleway"/>
              <a:cs typeface="Raleway"/>
              <a:sym typeface="Raleway"/>
            </a:endParaRPr>
          </a:p>
          <a:p>
            <a:pPr indent="0" lvl="0" marL="0" rtl="0" algn="l">
              <a:spcBef>
                <a:spcPts val="0"/>
              </a:spcBef>
              <a:spcAft>
                <a:spcPts val="0"/>
              </a:spcAft>
              <a:buNone/>
            </a:pPr>
            <a:r>
              <a:rPr lang="en-GB" sz="600">
                <a:latin typeface="Raleway"/>
                <a:ea typeface="Raleway"/>
                <a:cs typeface="Raleway"/>
                <a:sym typeface="Raleway"/>
              </a:rPr>
              <a:t>CA688 Blockchain</a:t>
            </a:r>
            <a:endParaRPr sz="600">
              <a:latin typeface="Raleway"/>
              <a:ea typeface="Raleway"/>
              <a:cs typeface="Raleway"/>
              <a:sym typeface="Raleway"/>
            </a:endParaRPr>
          </a:p>
        </p:txBody>
      </p:sp>
      <p:sp>
        <p:nvSpPr>
          <p:cNvPr id="133" name="Google Shape;133;p10"/>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28/04/2020</a:t>
            </a:r>
            <a:endParaRPr b="1" sz="600">
              <a:latin typeface="Raleway"/>
              <a:ea typeface="Raleway"/>
              <a:cs typeface="Raleway"/>
              <a:sym typeface="Raleway"/>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mc:AlternateContent>
    <mc:Choice Requires="p14">
      <p:transition spd="slow" p14:dur="1000">
        <p:push dir="r"/>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https://medium.com/loom-network/understanding-blockchain-fundamentals-part-2-proof-of-work-proof-of-stake-b6ae907c7edb" TargetMode="External"/><Relationship Id="rId4" Type="http://schemas.openxmlformats.org/officeDocument/2006/relationships/hyperlink" Target="https://blockgeeks.com/guides/blockchain-consensus/" TargetMode="External"/><Relationship Id="rId5" Type="http://schemas.openxmlformats.org/officeDocument/2006/relationships/hyperlink" Target="https://hackernoon.com/different-blockchain-consensus-mechanisms-d19ea6c3bcd6" TargetMode="External"/><Relationship Id="rId6" Type="http://schemas.openxmlformats.org/officeDocument/2006/relationships/hyperlink" Target="https://appinventiv.com/blog/blockchain-consensus-algorithms-guide/" TargetMode="External"/><Relationship Id="rId7" Type="http://schemas.openxmlformats.org/officeDocument/2006/relationships/hyperlink" Target="https://www.scs.stanford.edu/17au-cs244b/labs/projects/porat_pratap_shah_adkar.pdf" TargetMode="External"/><Relationship Id="rId8" Type="http://schemas.openxmlformats.org/officeDocument/2006/relationships/hyperlink" Target="https://www.chainbits.com/cryptocurrency-terms/proof-work-definitio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arxiv.org/pdf/1710.09437.pdf" TargetMode="External"/><Relationship Id="rId4" Type="http://schemas.openxmlformats.org/officeDocument/2006/relationships/hyperlink" Target="https://github.com/ethereum/wiki/wiki/Proof-of-Stake-FAQ" TargetMode="External"/><Relationship Id="rId5" Type="http://schemas.openxmlformats.org/officeDocument/2006/relationships/hyperlink" Target="https://www.chainbits.com/cryptocurrency-terms/proof-stake-definition/" TargetMode="External"/><Relationship Id="rId6" Type="http://schemas.openxmlformats.org/officeDocument/2006/relationships/hyperlink" Target="https://www.prnewswire.com/news-releases/global-blockchain-devices-industry-forecast-to-2030---market-to-grow-from-300-million-in-2019-to-23-5-billion-by-2030--exhibiting-a-cagr-of-48-7-301037661.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18"/>
          <p:cNvSpPr txBox="1"/>
          <p:nvPr>
            <p:ph type="ctrTitle"/>
          </p:nvPr>
        </p:nvSpPr>
        <p:spPr>
          <a:xfrm>
            <a:off x="727950" y="1261050"/>
            <a:ext cx="7688100" cy="227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3000">
                <a:solidFill>
                  <a:srgbClr val="000000"/>
                </a:solidFill>
              </a:rPr>
              <a:t>Blockchain Proofs:</a:t>
            </a:r>
            <a:endParaRPr sz="3000">
              <a:solidFill>
                <a:srgbClr val="000000"/>
              </a:solidFill>
            </a:endParaRPr>
          </a:p>
          <a:p>
            <a:pPr indent="0" lvl="0" marL="0" rtl="0" algn="ctr">
              <a:spcBef>
                <a:spcPts val="0"/>
              </a:spcBef>
              <a:spcAft>
                <a:spcPts val="0"/>
              </a:spcAft>
              <a:buNone/>
            </a:pPr>
            <a:r>
              <a:t/>
            </a:r>
            <a:endParaRPr sz="1800">
              <a:solidFill>
                <a:srgbClr val="000000"/>
              </a:solidFill>
            </a:endParaRPr>
          </a:p>
          <a:p>
            <a:pPr indent="0" lvl="0" marL="0" rtl="0" algn="ctr">
              <a:spcBef>
                <a:spcPts val="0"/>
              </a:spcBef>
              <a:spcAft>
                <a:spcPts val="0"/>
              </a:spcAft>
              <a:buNone/>
            </a:pPr>
            <a:r>
              <a:rPr lang="en-GB" sz="2400">
                <a:solidFill>
                  <a:srgbClr val="000000"/>
                </a:solidFill>
              </a:rPr>
              <a:t>Proof-of-Work is out,</a:t>
            </a:r>
            <a:endParaRPr sz="2400">
              <a:solidFill>
                <a:srgbClr val="000000"/>
              </a:solidFill>
            </a:endParaRPr>
          </a:p>
          <a:p>
            <a:pPr indent="0" lvl="0" marL="0" rtl="0" algn="ctr">
              <a:spcBef>
                <a:spcPts val="0"/>
              </a:spcBef>
              <a:spcAft>
                <a:spcPts val="0"/>
              </a:spcAft>
              <a:buNone/>
            </a:pPr>
            <a:r>
              <a:rPr lang="en-GB" sz="2400">
                <a:solidFill>
                  <a:srgbClr val="000000"/>
                </a:solidFill>
              </a:rPr>
              <a:t>... but is Proof-of-Stake ready to come in?</a:t>
            </a:r>
            <a:endParaRPr sz="2400">
              <a:solidFill>
                <a:srgbClr val="000000"/>
              </a:solidFill>
            </a:endParaRPr>
          </a:p>
          <a:p>
            <a:pPr indent="0" lvl="0" marL="0" rtl="0" algn="ctr">
              <a:spcBef>
                <a:spcPts val="0"/>
              </a:spcBef>
              <a:spcAft>
                <a:spcPts val="0"/>
              </a:spcAft>
              <a:buNone/>
            </a:pPr>
            <a:r>
              <a:t/>
            </a:r>
            <a:endParaRPr sz="1800">
              <a:solidFill>
                <a:srgbClr val="000000"/>
              </a:solidFill>
            </a:endParaRPr>
          </a:p>
          <a:p>
            <a:pPr indent="0" lvl="0" marL="0" rtl="0" algn="ctr">
              <a:spcBef>
                <a:spcPts val="0"/>
              </a:spcBef>
              <a:spcAft>
                <a:spcPts val="0"/>
              </a:spcAft>
              <a:buNone/>
            </a:pPr>
            <a:r>
              <a:rPr lang="en-GB" sz="1800">
                <a:solidFill>
                  <a:srgbClr val="000000"/>
                </a:solidFill>
              </a:rPr>
              <a:t>… and if not - what other Proofs are there?</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D9EEB"/>
        </a:solidFill>
      </p:bgPr>
    </p:bg>
    <p:spTree>
      <p:nvGrpSpPr>
        <p:cNvPr id="342" name="Shape 342"/>
        <p:cNvGrpSpPr/>
        <p:nvPr/>
      </p:nvGrpSpPr>
      <p:grpSpPr>
        <a:xfrm>
          <a:off x="0" y="0"/>
          <a:ext cx="0" cy="0"/>
          <a:chOff x="0" y="0"/>
          <a:chExt cx="0" cy="0"/>
        </a:xfrm>
      </p:grpSpPr>
      <p:sp>
        <p:nvSpPr>
          <p:cNvPr id="343" name="Google Shape;343;p27"/>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Proof of Stake - A Quotation</a:t>
            </a:r>
            <a:endParaRPr sz="1200"/>
          </a:p>
        </p:txBody>
      </p:sp>
      <p:sp>
        <p:nvSpPr>
          <p:cNvPr id="344" name="Google Shape;344;p27"/>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...“is a vastly more efficient alternative to PoW ‘mining’ and enables blockchains to operate without mining’s high hardware and electricity costs..”</a:t>
            </a:r>
            <a:endParaRPr sz="3000">
              <a:solidFill>
                <a:srgbClr val="FFFFFF"/>
              </a:solidFill>
            </a:endParaRPr>
          </a:p>
        </p:txBody>
      </p:sp>
      <p:sp>
        <p:nvSpPr>
          <p:cNvPr id="345" name="Google Shape;345;p27"/>
          <p:cNvSpPr txBox="1"/>
          <p:nvPr>
            <p:ph idx="4294967295" type="body"/>
          </p:nvPr>
        </p:nvSpPr>
        <p:spPr>
          <a:xfrm>
            <a:off x="5573625" y="3996525"/>
            <a:ext cx="2318400" cy="53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solidFill>
                  <a:srgbClr val="FFFFFF"/>
                </a:solidFill>
              </a:rPr>
              <a:t>(</a:t>
            </a:r>
            <a:r>
              <a:rPr i="1" lang="en-GB" sz="1400">
                <a:solidFill>
                  <a:srgbClr val="FFFFFF"/>
                </a:solidFill>
              </a:rPr>
              <a:t>Buterin &amp; Griffith, 2017</a:t>
            </a:r>
            <a:r>
              <a:rPr lang="en-GB" sz="1400">
                <a:solidFill>
                  <a:srgbClr val="FFFFFF"/>
                </a:solidFill>
              </a:rPr>
              <a:t>)</a:t>
            </a:r>
            <a:endParaRPr sz="1400">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000"/>
                                        <p:tgtEl>
                                          <p:spTgt spid="3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Stake</a:t>
            </a:r>
            <a:endParaRPr/>
          </a:p>
        </p:txBody>
      </p:sp>
      <p:pic>
        <p:nvPicPr>
          <p:cNvPr id="351" name="Google Shape;351;p28"/>
          <p:cNvPicPr preferRelativeResize="0"/>
          <p:nvPr/>
        </p:nvPicPr>
        <p:blipFill>
          <a:blip r:embed="rId3">
            <a:alphaModFix/>
          </a:blip>
          <a:stretch>
            <a:fillRect/>
          </a:stretch>
        </p:blipFill>
        <p:spPr>
          <a:xfrm>
            <a:off x="6222650" y="1601950"/>
            <a:ext cx="2731276" cy="2118025"/>
          </a:xfrm>
          <a:prstGeom prst="rect">
            <a:avLst/>
          </a:prstGeom>
          <a:noFill/>
          <a:ln>
            <a:noFill/>
          </a:ln>
        </p:spPr>
      </p:pic>
      <p:sp>
        <p:nvSpPr>
          <p:cNvPr id="352" name="Google Shape;352;p28"/>
          <p:cNvSpPr txBox="1"/>
          <p:nvPr/>
        </p:nvSpPr>
        <p:spPr>
          <a:xfrm>
            <a:off x="6597775" y="3760250"/>
            <a:ext cx="2378400" cy="327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GB" sz="800">
                <a:solidFill>
                  <a:schemeClr val="accent1"/>
                </a:solidFill>
                <a:latin typeface="Lato"/>
                <a:ea typeface="Lato"/>
                <a:cs typeface="Lato"/>
                <a:sym typeface="Lato"/>
              </a:rPr>
              <a:t>Figure 4. Proof of Stake. Chainbits Staff (2018)</a:t>
            </a:r>
            <a:endParaRPr sz="800">
              <a:solidFill>
                <a:schemeClr val="accent1"/>
              </a:solidFill>
              <a:latin typeface="Lato"/>
              <a:ea typeface="Lato"/>
              <a:cs typeface="Lato"/>
              <a:sym typeface="Lato"/>
            </a:endParaRPr>
          </a:p>
        </p:txBody>
      </p:sp>
      <p:sp>
        <p:nvSpPr>
          <p:cNvPr id="353" name="Google Shape;353;p28"/>
          <p:cNvSpPr txBox="1"/>
          <p:nvPr>
            <p:ph idx="1" type="body"/>
          </p:nvPr>
        </p:nvSpPr>
        <p:spPr>
          <a:xfrm>
            <a:off x="811325" y="17307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“...is a category of consensus algorithms for public blockchains that depend on a validators economic stake in the network (</a:t>
            </a:r>
            <a:r>
              <a:rPr i="1" lang="en-GB" sz="1200">
                <a:solidFill>
                  <a:srgbClr val="24292E"/>
                </a:solidFill>
                <a:highlight>
                  <a:srgbClr val="FFFFFF"/>
                </a:highlight>
                <a:latin typeface="Arial"/>
                <a:ea typeface="Arial"/>
                <a:cs typeface="Arial"/>
                <a:sym typeface="Arial"/>
              </a:rPr>
              <a:t>Buterin, 2019</a:t>
            </a:r>
            <a:r>
              <a:rPr lang="en-GB" sz="1200">
                <a:solidFill>
                  <a:srgbClr val="24292E"/>
                </a:solidFill>
                <a:highlight>
                  <a:srgbClr val="FFFFFF"/>
                </a:highlight>
                <a:latin typeface="Arial"/>
                <a:ea typeface="Arial"/>
                <a:cs typeface="Arial"/>
                <a:sym typeface="Arial"/>
              </a:rPr>
              <a:t>)</a:t>
            </a:r>
            <a:endParaRPr sz="1200"/>
          </a:p>
          <a:p>
            <a:pPr indent="0" lvl="0" marL="0" rtl="0" algn="l">
              <a:spcBef>
                <a:spcPts val="1600"/>
              </a:spcBef>
              <a:spcAft>
                <a:spcPts val="1600"/>
              </a:spcAft>
              <a:buNone/>
            </a:pPr>
            <a:r>
              <a:t/>
            </a:r>
            <a:endParaRPr sz="1100"/>
          </a:p>
        </p:txBody>
      </p:sp>
      <p:sp>
        <p:nvSpPr>
          <p:cNvPr id="354" name="Google Shape;354;p28"/>
          <p:cNvSpPr txBox="1"/>
          <p:nvPr>
            <p:ph idx="1" type="body"/>
          </p:nvPr>
        </p:nvSpPr>
        <p:spPr>
          <a:xfrm>
            <a:off x="811325" y="21879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A process is initiated which randomly selects one of the nodes to be the validator / minter of the next block</a:t>
            </a:r>
            <a:endParaRPr sz="1200"/>
          </a:p>
          <a:p>
            <a:pPr indent="0" lvl="0" marL="0" rtl="0" algn="l">
              <a:spcBef>
                <a:spcPts val="1600"/>
              </a:spcBef>
              <a:spcAft>
                <a:spcPts val="1600"/>
              </a:spcAft>
              <a:buNone/>
            </a:pPr>
            <a:r>
              <a:t/>
            </a:r>
            <a:endParaRPr sz="1100"/>
          </a:p>
        </p:txBody>
      </p:sp>
      <p:sp>
        <p:nvSpPr>
          <p:cNvPr id="355" name="Google Shape;355;p28"/>
          <p:cNvSpPr txBox="1"/>
          <p:nvPr>
            <p:ph idx="1" type="body"/>
          </p:nvPr>
        </p:nvSpPr>
        <p:spPr>
          <a:xfrm>
            <a:off x="811325" y="26451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The chance of the validator being selected is proportional to the “stake” that each of them ow</a:t>
            </a:r>
            <a:r>
              <a:rPr lang="en-GB" sz="1200">
                <a:solidFill>
                  <a:srgbClr val="24292E"/>
                </a:solidFill>
                <a:highlight>
                  <a:srgbClr val="FFFFFF"/>
                </a:highlight>
                <a:latin typeface="Arial"/>
                <a:ea typeface="Arial"/>
                <a:cs typeface="Arial"/>
                <a:sym typeface="Arial"/>
              </a:rPr>
              <a:t>n</a:t>
            </a:r>
            <a:endParaRPr sz="1100"/>
          </a:p>
        </p:txBody>
      </p:sp>
      <p:sp>
        <p:nvSpPr>
          <p:cNvPr id="356" name="Google Shape;356;p28"/>
          <p:cNvSpPr txBox="1"/>
          <p:nvPr>
            <p:ph idx="1" type="body"/>
          </p:nvPr>
        </p:nvSpPr>
        <p:spPr>
          <a:xfrm>
            <a:off x="811325" y="31023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The validator is discouraged from double-spending or publishing a corrupt block as they risk losing their stake</a:t>
            </a:r>
            <a:endParaRPr sz="1200"/>
          </a:p>
          <a:p>
            <a:pPr indent="0" lvl="0" marL="0" rtl="0" algn="l">
              <a:spcBef>
                <a:spcPts val="1600"/>
              </a:spcBef>
              <a:spcAft>
                <a:spcPts val="1600"/>
              </a:spcAft>
              <a:buNone/>
            </a:pPr>
            <a:r>
              <a:t/>
            </a:r>
            <a:endParaRPr sz="1100"/>
          </a:p>
        </p:txBody>
      </p:sp>
      <p:sp>
        <p:nvSpPr>
          <p:cNvPr id="357" name="Google Shape;357;p28"/>
          <p:cNvSpPr txBox="1"/>
          <p:nvPr>
            <p:ph idx="1" type="body"/>
          </p:nvPr>
        </p:nvSpPr>
        <p:spPr>
          <a:xfrm>
            <a:off x="811325" y="35595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The stake is time locked to ensure that the validator must wait a certain period of time before collecting their rewards</a:t>
            </a:r>
            <a:endParaRPr sz="1200"/>
          </a:p>
          <a:p>
            <a:pPr indent="0" lvl="0" marL="0" rtl="0" algn="l">
              <a:spcBef>
                <a:spcPts val="1600"/>
              </a:spcBef>
              <a:spcAft>
                <a:spcPts val="1600"/>
              </a:spcAft>
              <a:buNone/>
            </a:pPr>
            <a:r>
              <a:t/>
            </a:r>
            <a:endParaRPr sz="1100"/>
          </a:p>
        </p:txBody>
      </p:sp>
      <p:sp>
        <p:nvSpPr>
          <p:cNvPr id="358" name="Google Shape;358;p28"/>
          <p:cNvSpPr txBox="1"/>
          <p:nvPr>
            <p:ph idx="1" type="body"/>
          </p:nvPr>
        </p:nvSpPr>
        <p:spPr>
          <a:xfrm>
            <a:off x="811325" y="4016700"/>
            <a:ext cx="5411400" cy="535200"/>
          </a:xfrm>
          <a:prstGeom prst="rect">
            <a:avLst/>
          </a:prstGeom>
        </p:spPr>
        <p:txBody>
          <a:bodyPr anchorCtr="0" anchor="t" bIns="91425" lIns="91425" spcFirstLastPara="1" rIns="91425" wrap="square" tIns="270000">
            <a:noAutofit/>
          </a:bodyPr>
          <a:lstStyle/>
          <a:p>
            <a:pPr indent="-304800" lvl="0" marL="457200" rtl="0" algn="l">
              <a:spcBef>
                <a:spcPts val="0"/>
              </a:spcBef>
              <a:spcAft>
                <a:spcPts val="0"/>
              </a:spcAft>
              <a:buSzPts val="1200"/>
              <a:buChar char="●"/>
            </a:pPr>
            <a:r>
              <a:rPr lang="en-GB" sz="1200">
                <a:solidFill>
                  <a:srgbClr val="24292E"/>
                </a:solidFill>
                <a:highlight>
                  <a:srgbClr val="FFFFFF"/>
                </a:highlight>
                <a:latin typeface="Arial"/>
                <a:ea typeface="Arial"/>
                <a:cs typeface="Arial"/>
                <a:sym typeface="Arial"/>
              </a:rPr>
              <a:t>Does not require miners to invest large amounts of resources and effort computing hard problems</a:t>
            </a:r>
            <a:endParaRPr sz="1200"/>
          </a:p>
          <a:p>
            <a:pPr indent="0" lvl="0" marL="0" rtl="0" algn="l">
              <a:spcBef>
                <a:spcPts val="1600"/>
              </a:spcBef>
              <a:spcAft>
                <a:spcPts val="1600"/>
              </a:spcAft>
              <a:buNone/>
            </a:pPr>
            <a:r>
              <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3"/>
                                        </p:tgtEl>
                                        <p:attrNameLst>
                                          <p:attrName>style.visibility</p:attrName>
                                        </p:attrNameLst>
                                      </p:cBhvr>
                                      <p:to>
                                        <p:strVal val="visible"/>
                                      </p:to>
                                    </p:set>
                                    <p:animEffect filter="fade" transition="in">
                                      <p:cBhvr>
                                        <p:cTn dur="1000"/>
                                        <p:tgtEl>
                                          <p:spTgt spid="3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4"/>
                                        </p:tgtEl>
                                        <p:attrNameLst>
                                          <p:attrName>style.visibility</p:attrName>
                                        </p:attrNameLst>
                                      </p:cBhvr>
                                      <p:to>
                                        <p:strVal val="visible"/>
                                      </p:to>
                                    </p:set>
                                    <p:animEffect filter="fade" transition="in">
                                      <p:cBhvr>
                                        <p:cTn dur="1000"/>
                                        <p:tgtEl>
                                          <p:spTgt spid="3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5"/>
                                        </p:tgtEl>
                                        <p:attrNameLst>
                                          <p:attrName>style.visibility</p:attrName>
                                        </p:attrNameLst>
                                      </p:cBhvr>
                                      <p:to>
                                        <p:strVal val="visible"/>
                                      </p:to>
                                    </p:set>
                                    <p:animEffect filter="fade" transition="in">
                                      <p:cBhvr>
                                        <p:cTn dur="1000"/>
                                        <p:tgtEl>
                                          <p:spTgt spid="3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6"/>
                                        </p:tgtEl>
                                        <p:attrNameLst>
                                          <p:attrName>style.visibility</p:attrName>
                                        </p:attrNameLst>
                                      </p:cBhvr>
                                      <p:to>
                                        <p:strVal val="visible"/>
                                      </p:to>
                                    </p:set>
                                    <p:animEffect filter="fade" transition="in">
                                      <p:cBhvr>
                                        <p:cTn dur="1000"/>
                                        <p:tgtEl>
                                          <p:spTgt spid="3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7"/>
                                        </p:tgtEl>
                                        <p:attrNameLst>
                                          <p:attrName>style.visibility</p:attrName>
                                        </p:attrNameLst>
                                      </p:cBhvr>
                                      <p:to>
                                        <p:strVal val="visible"/>
                                      </p:to>
                                    </p:set>
                                    <p:animEffect filter="fade" transition="in">
                                      <p:cBhvr>
                                        <p:cTn dur="1000"/>
                                        <p:tgtEl>
                                          <p:spTgt spid="3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8"/>
                                        </p:tgtEl>
                                        <p:attrNameLst>
                                          <p:attrName>style.visibility</p:attrName>
                                        </p:attrNameLst>
                                      </p:cBhvr>
                                      <p:to>
                                        <p:strVal val="visible"/>
                                      </p:to>
                                    </p:set>
                                    <p:animEffect filter="fade" transition="in">
                                      <p:cBhvr>
                                        <p:cTn dur="1000"/>
                                        <p:tgtEl>
                                          <p:spTgt spid="3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Stake - Positives</a:t>
            </a:r>
            <a:endParaRPr/>
          </a:p>
        </p:txBody>
      </p:sp>
      <p:sp>
        <p:nvSpPr>
          <p:cNvPr id="364" name="Google Shape;364;p29"/>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65" name="Google Shape;365;p29"/>
          <p:cNvSpPr txBox="1"/>
          <p:nvPr>
            <p:ph idx="1" type="body"/>
          </p:nvPr>
        </p:nvSpPr>
        <p:spPr>
          <a:xfrm>
            <a:off x="1847700" y="2073775"/>
            <a:ext cx="3080400" cy="1051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GB" sz="1100"/>
              <a:t>More energy efficient</a:t>
            </a:r>
            <a:endParaRPr b="1" sz="1100"/>
          </a:p>
          <a:p>
            <a:pPr indent="0" lvl="0" marL="0" rtl="0" algn="l">
              <a:lnSpc>
                <a:spcPct val="100000"/>
              </a:lnSpc>
              <a:spcBef>
                <a:spcPts val="0"/>
              </a:spcBef>
              <a:spcAft>
                <a:spcPts val="0"/>
              </a:spcAft>
              <a:buNone/>
            </a:pPr>
            <a:r>
              <a:rPr lang="en-GB" sz="1100"/>
              <a:t>Extreme computation not required</a:t>
            </a:r>
            <a:endParaRPr sz="1100"/>
          </a:p>
          <a:p>
            <a:pPr indent="0" lvl="0" marL="0" rtl="0" algn="l">
              <a:lnSpc>
                <a:spcPct val="100000"/>
              </a:lnSpc>
              <a:spcBef>
                <a:spcPts val="0"/>
              </a:spcBef>
              <a:spcAft>
                <a:spcPts val="0"/>
              </a:spcAft>
              <a:buNone/>
            </a:pPr>
            <a:r>
              <a:rPr lang="en-GB" sz="1100"/>
              <a:t>Less impact to environment</a:t>
            </a:r>
            <a:endParaRPr sz="1100"/>
          </a:p>
          <a:p>
            <a:pPr indent="0" lvl="0" marL="0" rtl="0" algn="l">
              <a:lnSpc>
                <a:spcPct val="100000"/>
              </a:lnSpc>
              <a:spcBef>
                <a:spcPts val="0"/>
              </a:spcBef>
              <a:spcAft>
                <a:spcPts val="0"/>
              </a:spcAft>
              <a:buNone/>
            </a:pPr>
            <a:r>
              <a:rPr lang="en-GB" sz="1100"/>
              <a:t>“more energy efficient, mechanism that can provide similar guarantees” (</a:t>
            </a:r>
            <a:r>
              <a:rPr i="1" lang="en-GB" sz="1100"/>
              <a:t>Kiayias et al, 2017</a:t>
            </a:r>
            <a:r>
              <a:rPr lang="en-GB" sz="1100"/>
              <a:t>)</a:t>
            </a:r>
            <a:endParaRPr sz="1100"/>
          </a:p>
          <a:p>
            <a:pPr indent="0" lvl="0" marL="0" rtl="0" algn="l">
              <a:lnSpc>
                <a:spcPct val="100000"/>
              </a:lnSpc>
              <a:spcBef>
                <a:spcPts val="0"/>
              </a:spcBef>
              <a:spcAft>
                <a:spcPts val="0"/>
              </a:spcAft>
              <a:buNone/>
            </a:pPr>
            <a:r>
              <a:t/>
            </a:r>
            <a:endParaRPr sz="1100"/>
          </a:p>
        </p:txBody>
      </p:sp>
      <p:sp>
        <p:nvSpPr>
          <p:cNvPr id="366" name="Google Shape;366;p29"/>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67" name="Google Shape;367;p29"/>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Better Scalability</a:t>
            </a:r>
            <a:endParaRPr b="1" sz="1100"/>
          </a:p>
          <a:p>
            <a:pPr indent="0" lvl="0" marL="0" rtl="0" algn="l">
              <a:spcBef>
                <a:spcPts val="0"/>
              </a:spcBef>
              <a:spcAft>
                <a:spcPts val="0"/>
              </a:spcAft>
              <a:buNone/>
            </a:pPr>
            <a:r>
              <a:rPr lang="en-GB" sz="1100"/>
              <a:t>Higher number of transactions per second</a:t>
            </a:r>
            <a:endParaRPr sz="1100"/>
          </a:p>
          <a:p>
            <a:pPr indent="0" lvl="0" marL="0" rtl="0" algn="l">
              <a:spcBef>
                <a:spcPts val="0"/>
              </a:spcBef>
              <a:spcAft>
                <a:spcPts val="0"/>
              </a:spcAft>
              <a:buNone/>
            </a:pPr>
            <a:r>
              <a:rPr lang="en-GB" sz="1100"/>
              <a:t>Sharding - splitting the network into shards</a:t>
            </a:r>
            <a:endParaRPr sz="1100"/>
          </a:p>
        </p:txBody>
      </p:sp>
      <p:sp>
        <p:nvSpPr>
          <p:cNvPr id="368" name="Google Shape;368;p29"/>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69" name="Google Shape;369;p29"/>
          <p:cNvSpPr txBox="1"/>
          <p:nvPr>
            <p:ph idx="1" type="body"/>
          </p:nvPr>
        </p:nvSpPr>
        <p:spPr>
          <a:xfrm>
            <a:off x="5536100" y="2073775"/>
            <a:ext cx="30804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Potentially </a:t>
            </a:r>
            <a:r>
              <a:rPr b="1" lang="en-GB" sz="1100"/>
              <a:t>Enhanced</a:t>
            </a:r>
            <a:r>
              <a:rPr b="1" lang="en-GB" sz="1100"/>
              <a:t> Security</a:t>
            </a:r>
            <a:endParaRPr b="1" sz="1100"/>
          </a:p>
          <a:p>
            <a:pPr indent="0" lvl="0" marL="0" rtl="0" algn="l">
              <a:spcBef>
                <a:spcPts val="0"/>
              </a:spcBef>
              <a:spcAft>
                <a:spcPts val="0"/>
              </a:spcAft>
              <a:buNone/>
            </a:pPr>
            <a:r>
              <a:rPr lang="en-GB" sz="1100"/>
              <a:t>Less danger of majority (51% attack) as attacker needs to gain control of &gt;50% of stake</a:t>
            </a:r>
            <a:endParaRPr sz="1100"/>
          </a:p>
        </p:txBody>
      </p:sp>
      <p:sp>
        <p:nvSpPr>
          <p:cNvPr id="370" name="Google Shape;370;p29"/>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71" name="Google Shape;371;p29"/>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Lower Transaction Costs</a:t>
            </a:r>
            <a:endParaRPr b="1" sz="1100"/>
          </a:p>
          <a:p>
            <a:pPr indent="0" lvl="0" marL="0" rtl="0" algn="l">
              <a:spcBef>
                <a:spcPts val="0"/>
              </a:spcBef>
              <a:spcAft>
                <a:spcPts val="0"/>
              </a:spcAft>
              <a:buNone/>
            </a:pPr>
            <a:r>
              <a:rPr lang="en-GB" sz="1100"/>
              <a:t>Transaction costs are lower as their is not as much effort required to validate them and to keep the blockchain secure</a:t>
            </a:r>
            <a:endParaRPr sz="1100"/>
          </a:p>
          <a:p>
            <a:pPr indent="0" lvl="0" marL="0" rtl="0" algn="l">
              <a:spcBef>
                <a:spcPts val="0"/>
              </a:spcBef>
              <a:spcAft>
                <a:spcPts val="0"/>
              </a:spcAft>
              <a:buNone/>
            </a:pPr>
            <a:r>
              <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par>
                                <p:cTn fill="hold" nodeType="withEffect" presetClass="entr" presetID="10" presetSubtype="0">
                                  <p:stCondLst>
                                    <p:cond delay="0"/>
                                  </p:stCondLst>
                                  <p:childTnLst>
                                    <p:set>
                                      <p:cBhvr>
                                        <p:cTn dur="1" fill="hold">
                                          <p:stCondLst>
                                            <p:cond delay="0"/>
                                          </p:stCondLst>
                                        </p:cTn>
                                        <p:tgtEl>
                                          <p:spTgt spid="365"/>
                                        </p:tgtEl>
                                        <p:attrNameLst>
                                          <p:attrName>style.visibility</p:attrName>
                                        </p:attrNameLst>
                                      </p:cBhvr>
                                      <p:to>
                                        <p:strVal val="visible"/>
                                      </p:to>
                                    </p:set>
                                    <p:animEffect filter="fade" transition="in">
                                      <p:cBhvr>
                                        <p:cTn dur="1000"/>
                                        <p:tgtEl>
                                          <p:spTgt spid="36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6"/>
                                        </p:tgtEl>
                                        <p:attrNameLst>
                                          <p:attrName>style.visibility</p:attrName>
                                        </p:attrNameLst>
                                      </p:cBhvr>
                                      <p:to>
                                        <p:strVal val="visible"/>
                                      </p:to>
                                    </p:set>
                                    <p:animEffect filter="fade" transition="in">
                                      <p:cBhvr>
                                        <p:cTn dur="1000"/>
                                        <p:tgtEl>
                                          <p:spTgt spid="366"/>
                                        </p:tgtEl>
                                      </p:cBhvr>
                                    </p:animEffect>
                                  </p:childTnLst>
                                </p:cTn>
                              </p:par>
                              <p:par>
                                <p:cTn fill="hold" nodeType="withEffect" presetClass="entr" presetID="10" presetSubtype="0">
                                  <p:stCondLst>
                                    <p:cond delay="0"/>
                                  </p:stCondLst>
                                  <p:childTnLst>
                                    <p:set>
                                      <p:cBhvr>
                                        <p:cTn dur="1" fill="hold">
                                          <p:stCondLst>
                                            <p:cond delay="0"/>
                                          </p:stCondLst>
                                        </p:cTn>
                                        <p:tgtEl>
                                          <p:spTgt spid="367"/>
                                        </p:tgtEl>
                                        <p:attrNameLst>
                                          <p:attrName>style.visibility</p:attrName>
                                        </p:attrNameLst>
                                      </p:cBhvr>
                                      <p:to>
                                        <p:strVal val="visible"/>
                                      </p:to>
                                    </p:set>
                                    <p:animEffect filter="fade" transition="in">
                                      <p:cBhvr>
                                        <p:cTn dur="1000"/>
                                        <p:tgtEl>
                                          <p:spTgt spid="3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8"/>
                                        </p:tgtEl>
                                        <p:attrNameLst>
                                          <p:attrName>style.visibility</p:attrName>
                                        </p:attrNameLst>
                                      </p:cBhvr>
                                      <p:to>
                                        <p:strVal val="visible"/>
                                      </p:to>
                                    </p:set>
                                    <p:animEffect filter="fade" transition="in">
                                      <p:cBhvr>
                                        <p:cTn dur="1000"/>
                                        <p:tgtEl>
                                          <p:spTgt spid="368"/>
                                        </p:tgtEl>
                                      </p:cBhvr>
                                    </p:animEffect>
                                  </p:childTnLst>
                                </p:cTn>
                              </p:par>
                              <p:par>
                                <p:cTn fill="hold" nodeType="withEffect" presetClass="entr" presetID="10" presetSubtype="0">
                                  <p:stCondLst>
                                    <p:cond delay="0"/>
                                  </p:stCondLst>
                                  <p:childTnLst>
                                    <p:set>
                                      <p:cBhvr>
                                        <p:cTn dur="1" fill="hold">
                                          <p:stCondLst>
                                            <p:cond delay="0"/>
                                          </p:stCondLst>
                                        </p:cTn>
                                        <p:tgtEl>
                                          <p:spTgt spid="369"/>
                                        </p:tgtEl>
                                        <p:attrNameLst>
                                          <p:attrName>style.visibility</p:attrName>
                                        </p:attrNameLst>
                                      </p:cBhvr>
                                      <p:to>
                                        <p:strVal val="visible"/>
                                      </p:to>
                                    </p:set>
                                    <p:animEffect filter="fade" transition="in">
                                      <p:cBhvr>
                                        <p:cTn dur="1000"/>
                                        <p:tgtEl>
                                          <p:spTgt spid="3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gtEl>
                                        <p:attrNameLst>
                                          <p:attrName>style.visibility</p:attrName>
                                        </p:attrNameLst>
                                      </p:cBhvr>
                                      <p:to>
                                        <p:strVal val="visible"/>
                                      </p:to>
                                    </p:set>
                                    <p:animEffect filter="fade" transition="in">
                                      <p:cBhvr>
                                        <p:cTn dur="1000"/>
                                        <p:tgtEl>
                                          <p:spTgt spid="370"/>
                                        </p:tgtEl>
                                      </p:cBhvr>
                                    </p:animEffect>
                                  </p:childTnLst>
                                </p:cTn>
                              </p:par>
                              <p:par>
                                <p:cTn fill="hold" nodeType="withEffect" presetClass="entr" presetID="10" presetSubtype="0">
                                  <p:stCondLst>
                                    <p:cond delay="0"/>
                                  </p:stCondLst>
                                  <p:childTnLst>
                                    <p:set>
                                      <p:cBhvr>
                                        <p:cTn dur="1" fill="hold">
                                          <p:stCondLst>
                                            <p:cond delay="0"/>
                                          </p:stCondLst>
                                        </p:cTn>
                                        <p:tgtEl>
                                          <p:spTgt spid="371"/>
                                        </p:tgtEl>
                                        <p:attrNameLst>
                                          <p:attrName>style.visibility</p:attrName>
                                        </p:attrNameLst>
                                      </p:cBhvr>
                                      <p:to>
                                        <p:strVal val="visible"/>
                                      </p:to>
                                    </p:set>
                                    <p:animEffect filter="fade" transition="in">
                                      <p:cBhvr>
                                        <p:cTn dur="1000"/>
                                        <p:tgtEl>
                                          <p:spTgt spid="3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Stake - Limitations</a:t>
            </a:r>
            <a:endParaRPr/>
          </a:p>
        </p:txBody>
      </p:sp>
      <p:sp>
        <p:nvSpPr>
          <p:cNvPr id="377" name="Google Shape;377;p30"/>
          <p:cNvSpPr/>
          <p:nvPr/>
        </p:nvSpPr>
        <p:spPr>
          <a:xfrm>
            <a:off x="1400790" y="21816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78" name="Google Shape;378;p30"/>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Initial Distribution</a:t>
            </a:r>
            <a:endParaRPr b="1" sz="1100"/>
          </a:p>
          <a:p>
            <a:pPr indent="0" lvl="0" marL="0" rtl="0" algn="l">
              <a:spcBef>
                <a:spcPts val="0"/>
              </a:spcBef>
              <a:spcAft>
                <a:spcPts val="0"/>
              </a:spcAft>
              <a:buNone/>
            </a:pPr>
            <a:r>
              <a:rPr lang="en-GB" sz="1100"/>
              <a:t>The mechanisms for distributing the initial coins are questionable</a:t>
            </a:r>
            <a:endParaRPr sz="1100"/>
          </a:p>
        </p:txBody>
      </p:sp>
      <p:sp>
        <p:nvSpPr>
          <p:cNvPr id="379" name="Google Shape;379;p30"/>
          <p:cNvSpPr/>
          <p:nvPr/>
        </p:nvSpPr>
        <p:spPr>
          <a:xfrm>
            <a:off x="1400790" y="34040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80" name="Google Shape;380;p30"/>
          <p:cNvSpPr txBox="1"/>
          <p:nvPr>
            <p:ph idx="1" type="body"/>
          </p:nvPr>
        </p:nvSpPr>
        <p:spPr>
          <a:xfrm>
            <a:off x="1847700" y="3307900"/>
            <a:ext cx="31110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Nothing at Stake</a:t>
            </a:r>
            <a:endParaRPr b="1" sz="1100"/>
          </a:p>
          <a:p>
            <a:pPr indent="0" lvl="0" marL="0" rtl="0" algn="l">
              <a:spcBef>
                <a:spcPts val="0"/>
              </a:spcBef>
              <a:spcAft>
                <a:spcPts val="0"/>
              </a:spcAft>
              <a:buNone/>
            </a:pPr>
            <a:r>
              <a:rPr lang="en-GB" sz="1100"/>
              <a:t>Validators can stake their coins on forked chains</a:t>
            </a:r>
            <a:endParaRPr sz="1100"/>
          </a:p>
          <a:p>
            <a:pPr indent="0" lvl="0" marL="0" rtl="0" algn="l">
              <a:spcBef>
                <a:spcPts val="0"/>
              </a:spcBef>
              <a:spcAft>
                <a:spcPts val="0"/>
              </a:spcAft>
              <a:buNone/>
            </a:pPr>
            <a:r>
              <a:rPr lang="en-GB" sz="1100"/>
              <a:t>No opportunity cost to doing so</a:t>
            </a:r>
            <a:endParaRPr sz="1100"/>
          </a:p>
          <a:p>
            <a:pPr indent="0" lvl="0" marL="0" rtl="0" algn="l">
              <a:spcBef>
                <a:spcPts val="0"/>
              </a:spcBef>
              <a:spcAft>
                <a:spcPts val="0"/>
              </a:spcAft>
              <a:buNone/>
            </a:pPr>
            <a:r>
              <a:rPr lang="en-GB" sz="1100"/>
              <a:t>“Voting” on all forked versions</a:t>
            </a:r>
            <a:endParaRPr sz="1100"/>
          </a:p>
        </p:txBody>
      </p:sp>
      <p:sp>
        <p:nvSpPr>
          <p:cNvPr id="381" name="Google Shape;381;p30"/>
          <p:cNvSpPr/>
          <p:nvPr/>
        </p:nvSpPr>
        <p:spPr>
          <a:xfrm>
            <a:off x="5090809" y="21816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82" name="Google Shape;382;p30"/>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Centralisation</a:t>
            </a:r>
            <a:endParaRPr b="1" sz="1100"/>
          </a:p>
          <a:p>
            <a:pPr indent="0" lvl="0" marL="0" rtl="0" algn="l">
              <a:spcBef>
                <a:spcPts val="0"/>
              </a:spcBef>
              <a:spcAft>
                <a:spcPts val="0"/>
              </a:spcAft>
              <a:buNone/>
            </a:pPr>
            <a:r>
              <a:rPr lang="en-GB" sz="1100"/>
              <a:t>Although the barriers to entry in terms of computing power are significantly reduced, larger token holders have increased potential stakes which they can lay</a:t>
            </a:r>
            <a:endParaRPr sz="1100"/>
          </a:p>
        </p:txBody>
      </p:sp>
      <p:sp>
        <p:nvSpPr>
          <p:cNvPr id="383" name="Google Shape;383;p30"/>
          <p:cNvSpPr/>
          <p:nvPr/>
        </p:nvSpPr>
        <p:spPr>
          <a:xfrm>
            <a:off x="5090809" y="34040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84" name="Google Shape;384;p30"/>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Long-Range attacks</a:t>
            </a:r>
            <a:endParaRPr sz="1100"/>
          </a:p>
          <a:p>
            <a:pPr indent="0" lvl="0" marL="0" rtl="0" algn="l">
              <a:spcBef>
                <a:spcPts val="0"/>
              </a:spcBef>
              <a:spcAft>
                <a:spcPts val="0"/>
              </a:spcAft>
              <a:buNone/>
            </a:pPr>
            <a:r>
              <a:rPr lang="en-GB" sz="1100"/>
              <a:t>Branch going back to genesis block and attempting to overtake the main chain by producing a valid alternate history</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7"/>
                                        </p:tgtEl>
                                        <p:attrNameLst>
                                          <p:attrName>style.visibility</p:attrName>
                                        </p:attrNameLst>
                                      </p:cBhvr>
                                      <p:to>
                                        <p:strVal val="visible"/>
                                      </p:to>
                                    </p:set>
                                    <p:animEffect filter="fade" transition="in">
                                      <p:cBhvr>
                                        <p:cTn dur="1000"/>
                                        <p:tgtEl>
                                          <p:spTgt spid="377"/>
                                        </p:tgtEl>
                                      </p:cBhvr>
                                    </p:animEffect>
                                  </p:childTnLst>
                                </p:cTn>
                              </p:par>
                              <p:par>
                                <p:cTn fill="hold" nodeType="with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par>
                                <p:cTn fill="hold" nodeType="with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31"/>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Other Approaches</a:t>
            </a:r>
            <a:endParaRPr/>
          </a:p>
        </p:txBody>
      </p:sp>
      <p:sp>
        <p:nvSpPr>
          <p:cNvPr id="390" name="Google Shape;390;p31"/>
          <p:cNvSpPr txBox="1"/>
          <p:nvPr>
            <p:ph idx="1" type="body"/>
          </p:nvPr>
        </p:nvSpPr>
        <p:spPr>
          <a:xfrm>
            <a:off x="721225" y="1965150"/>
            <a:ext cx="3636600" cy="111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There are other modified variations of the 2 proofs that could be applied.</a:t>
            </a:r>
            <a:endParaRPr sz="1100"/>
          </a:p>
          <a:p>
            <a:pPr indent="0" lvl="0" marL="0" rtl="0" algn="l">
              <a:spcBef>
                <a:spcPts val="1600"/>
              </a:spcBef>
              <a:spcAft>
                <a:spcPts val="1600"/>
              </a:spcAft>
              <a:buNone/>
            </a:pPr>
            <a:r>
              <a:rPr lang="en-GB" sz="1100"/>
              <a:t>These include both specific customisations of the proofs and combinations of the pair of them.</a:t>
            </a:r>
            <a:endParaRPr sz="1100"/>
          </a:p>
        </p:txBody>
      </p:sp>
      <p:sp>
        <p:nvSpPr>
          <p:cNvPr id="391" name="Google Shape;391;p31"/>
          <p:cNvSpPr txBox="1"/>
          <p:nvPr/>
        </p:nvSpPr>
        <p:spPr>
          <a:xfrm>
            <a:off x="1010076" y="3159450"/>
            <a:ext cx="27405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01    | </a:t>
            </a:r>
            <a:r>
              <a:rPr lang="en-GB" sz="1000">
                <a:solidFill>
                  <a:srgbClr val="000000"/>
                </a:solidFill>
                <a:latin typeface="Lato"/>
                <a:ea typeface="Lato"/>
                <a:cs typeface="Lato"/>
                <a:sym typeface="Lato"/>
              </a:rPr>
              <a:t>   </a:t>
            </a:r>
            <a:r>
              <a:rPr lang="en-GB" sz="1000">
                <a:latin typeface="Lato"/>
                <a:ea typeface="Lato"/>
                <a:cs typeface="Lato"/>
                <a:sym typeface="Lato"/>
              </a:rPr>
              <a:t>Hybrid PoW / PoS</a:t>
            </a:r>
            <a:endParaRPr/>
          </a:p>
        </p:txBody>
      </p:sp>
      <p:sp>
        <p:nvSpPr>
          <p:cNvPr id="392" name="Google Shape;392;p31"/>
          <p:cNvSpPr txBox="1"/>
          <p:nvPr/>
        </p:nvSpPr>
        <p:spPr>
          <a:xfrm>
            <a:off x="1010076" y="3420750"/>
            <a:ext cx="27405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02    |</a:t>
            </a:r>
            <a:r>
              <a:rPr b="1" lang="en-GB" sz="1000">
                <a:solidFill>
                  <a:srgbClr val="CCCCCC"/>
                </a:solidFill>
                <a:latin typeface="Lato"/>
                <a:ea typeface="Lato"/>
                <a:cs typeface="Lato"/>
                <a:sym typeface="Lato"/>
              </a:rPr>
              <a:t> </a:t>
            </a:r>
            <a:r>
              <a:rPr lang="en-GB" sz="1000">
                <a:solidFill>
                  <a:srgbClr val="53C6A1"/>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Delegated Proof of Stake</a:t>
            </a:r>
            <a:endParaRPr/>
          </a:p>
        </p:txBody>
      </p:sp>
      <p:sp>
        <p:nvSpPr>
          <p:cNvPr id="393" name="Google Shape;393;p31"/>
          <p:cNvSpPr txBox="1"/>
          <p:nvPr/>
        </p:nvSpPr>
        <p:spPr>
          <a:xfrm>
            <a:off x="1010076" y="3682050"/>
            <a:ext cx="2740500" cy="261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GB" sz="1000">
                <a:solidFill>
                  <a:schemeClr val="dk1"/>
                </a:solidFill>
                <a:latin typeface="Lato"/>
                <a:ea typeface="Lato"/>
                <a:cs typeface="Lato"/>
                <a:sym typeface="Lato"/>
              </a:rPr>
              <a:t>03    |</a:t>
            </a:r>
            <a:r>
              <a:rPr b="1" lang="en-GB" sz="1000">
                <a:solidFill>
                  <a:srgbClr val="CCCCCC"/>
                </a:solidFill>
                <a:latin typeface="Lato"/>
                <a:ea typeface="Lato"/>
                <a:cs typeface="Lato"/>
                <a:sym typeface="Lato"/>
              </a:rPr>
              <a:t> </a:t>
            </a:r>
            <a:r>
              <a:rPr lang="en-GB" sz="1000">
                <a:solidFill>
                  <a:srgbClr val="000000"/>
                </a:solidFill>
                <a:latin typeface="Lato"/>
                <a:ea typeface="Lato"/>
                <a:cs typeface="Lato"/>
                <a:sym typeface="Lato"/>
              </a:rPr>
              <a:t>   </a:t>
            </a:r>
            <a:r>
              <a:rPr lang="en-GB" sz="1000">
                <a:latin typeface="Lato"/>
                <a:ea typeface="Lato"/>
                <a:cs typeface="Lato"/>
                <a:sym typeface="Lato"/>
              </a:rPr>
              <a:t>ProgPOW</a:t>
            </a:r>
            <a:endParaRPr/>
          </a:p>
        </p:txBody>
      </p:sp>
      <p:pic>
        <p:nvPicPr>
          <p:cNvPr id="394" name="Google Shape;394;p31"/>
          <p:cNvPicPr preferRelativeResize="0"/>
          <p:nvPr/>
        </p:nvPicPr>
        <p:blipFill>
          <a:blip r:embed="rId3">
            <a:alphaModFix/>
          </a:blip>
          <a:stretch>
            <a:fillRect/>
          </a:stretch>
        </p:blipFill>
        <p:spPr>
          <a:xfrm>
            <a:off x="4926925" y="1484875"/>
            <a:ext cx="3791674" cy="2680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4"/>
                                        </p:tgtEl>
                                        <p:attrNameLst>
                                          <p:attrName>style.visibility</p:attrName>
                                        </p:attrNameLst>
                                      </p:cBhvr>
                                      <p:to>
                                        <p:strVal val="visible"/>
                                      </p:to>
                                    </p:set>
                                    <p:animEffect filter="fade" transition="in">
                                      <p:cBhvr>
                                        <p:cTn dur="1000"/>
                                        <p:tgtEl>
                                          <p:spTgt spid="3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0"/>
                                        </p:tgtEl>
                                        <p:attrNameLst>
                                          <p:attrName>style.visibility</p:attrName>
                                        </p:attrNameLst>
                                      </p:cBhvr>
                                      <p:to>
                                        <p:strVal val="visible"/>
                                      </p:to>
                                    </p:set>
                                    <p:animEffect filter="fade" transition="in">
                                      <p:cBhvr>
                                        <p:cTn dur="1000"/>
                                        <p:tgtEl>
                                          <p:spTgt spid="3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1"/>
                                        </p:tgtEl>
                                        <p:attrNameLst>
                                          <p:attrName>style.visibility</p:attrName>
                                        </p:attrNameLst>
                                      </p:cBhvr>
                                      <p:to>
                                        <p:strVal val="visible"/>
                                      </p:to>
                                    </p:set>
                                    <p:animEffect filter="fade" transition="in">
                                      <p:cBhvr>
                                        <p:cTn dur="1000"/>
                                        <p:tgtEl>
                                          <p:spTgt spid="3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2"/>
                                        </p:tgtEl>
                                        <p:attrNameLst>
                                          <p:attrName>style.visibility</p:attrName>
                                        </p:attrNameLst>
                                      </p:cBhvr>
                                      <p:to>
                                        <p:strVal val="visible"/>
                                      </p:to>
                                    </p:set>
                                    <p:animEffect filter="fade" transition="in">
                                      <p:cBhvr>
                                        <p:cTn dur="1000"/>
                                        <p:tgtEl>
                                          <p:spTgt spid="3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3"/>
                                        </p:tgtEl>
                                        <p:attrNameLst>
                                          <p:attrName>style.visibility</p:attrName>
                                        </p:attrNameLst>
                                      </p:cBhvr>
                                      <p:to>
                                        <p:strVal val="visible"/>
                                      </p:to>
                                    </p:set>
                                    <p:animEffect filter="fade" transition="in">
                                      <p:cBhvr>
                                        <p:cTn dur="1000"/>
                                        <p:tgtEl>
                                          <p:spTgt spid="39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32"/>
          <p:cNvSpPr txBox="1"/>
          <p:nvPr>
            <p:ph type="title"/>
          </p:nvPr>
        </p:nvSpPr>
        <p:spPr>
          <a:xfrm>
            <a:off x="730725" y="1318650"/>
            <a:ext cx="38934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PoW Outlook</a:t>
            </a:r>
            <a:endParaRPr/>
          </a:p>
          <a:p>
            <a:pPr indent="0" lvl="0" marL="0" rtl="0" algn="l">
              <a:spcBef>
                <a:spcPts val="0"/>
              </a:spcBef>
              <a:spcAft>
                <a:spcPts val="0"/>
              </a:spcAft>
              <a:buNone/>
            </a:pPr>
            <a:r>
              <a:t/>
            </a:r>
            <a:endParaRPr b="0"/>
          </a:p>
        </p:txBody>
      </p:sp>
      <p:sp>
        <p:nvSpPr>
          <p:cNvPr id="400" name="Google Shape;400;p32"/>
          <p:cNvSpPr txBox="1"/>
          <p:nvPr>
            <p:ph idx="1" type="body"/>
          </p:nvPr>
        </p:nvSpPr>
        <p:spPr>
          <a:xfrm>
            <a:off x="721225" y="2020650"/>
            <a:ext cx="4376400" cy="398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Proven technology and large market share</a:t>
            </a:r>
            <a:endParaRPr sz="1200"/>
          </a:p>
        </p:txBody>
      </p:sp>
      <p:pic>
        <p:nvPicPr>
          <p:cNvPr id="401" name="Google Shape;401;p32"/>
          <p:cNvPicPr preferRelativeResize="0"/>
          <p:nvPr/>
        </p:nvPicPr>
        <p:blipFill>
          <a:blip r:embed="rId3">
            <a:alphaModFix/>
          </a:blip>
          <a:stretch>
            <a:fillRect/>
          </a:stretch>
        </p:blipFill>
        <p:spPr>
          <a:xfrm>
            <a:off x="5479075" y="1882950"/>
            <a:ext cx="3328826" cy="2227749"/>
          </a:xfrm>
          <a:prstGeom prst="rect">
            <a:avLst/>
          </a:prstGeom>
          <a:noFill/>
          <a:ln>
            <a:noFill/>
          </a:ln>
        </p:spPr>
      </p:pic>
      <p:sp>
        <p:nvSpPr>
          <p:cNvPr id="402" name="Google Shape;402;p32"/>
          <p:cNvSpPr txBox="1"/>
          <p:nvPr>
            <p:ph idx="1" type="body"/>
          </p:nvPr>
        </p:nvSpPr>
        <p:spPr>
          <a:xfrm>
            <a:off x="721225" y="2325450"/>
            <a:ext cx="4376400" cy="564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Shortcomings related to energy consumption could be addressed through using renewable energy</a:t>
            </a:r>
            <a:endParaRPr sz="1200"/>
          </a:p>
        </p:txBody>
      </p:sp>
      <p:sp>
        <p:nvSpPr>
          <p:cNvPr id="403" name="Google Shape;403;p32"/>
          <p:cNvSpPr txBox="1"/>
          <p:nvPr>
            <p:ph idx="1" type="body"/>
          </p:nvPr>
        </p:nvSpPr>
        <p:spPr>
          <a:xfrm>
            <a:off x="721225" y="2782650"/>
            <a:ext cx="4376400" cy="93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Issues relating to centralisation and expensive hardware costs could be addressed by moving to more dynamic algorithms (e.g. Monero, ProgPOW) that are specifically built for CPU &amp; GPU</a:t>
            </a:r>
            <a:endParaRPr sz="1200"/>
          </a:p>
        </p:txBody>
      </p:sp>
      <p:sp>
        <p:nvSpPr>
          <p:cNvPr id="404" name="Google Shape;404;p32"/>
          <p:cNvSpPr txBox="1"/>
          <p:nvPr>
            <p:ph idx="1" type="body"/>
          </p:nvPr>
        </p:nvSpPr>
        <p:spPr>
          <a:xfrm>
            <a:off x="721225" y="3620850"/>
            <a:ext cx="4376400" cy="93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Analysis of industry doesn’t seem to suggest that it is on its way  “out”. It seems like it is very much here to stay perhaps  in an enhanced version of its current form</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0"/>
                                        </p:tgtEl>
                                        <p:attrNameLst>
                                          <p:attrName>style.visibility</p:attrName>
                                        </p:attrNameLst>
                                      </p:cBhvr>
                                      <p:to>
                                        <p:strVal val="visible"/>
                                      </p:to>
                                    </p:set>
                                    <p:animEffect filter="fade" transition="in">
                                      <p:cBhvr>
                                        <p:cTn dur="1000"/>
                                        <p:tgtEl>
                                          <p:spTgt spid="4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33"/>
          <p:cNvSpPr txBox="1"/>
          <p:nvPr>
            <p:ph type="title"/>
          </p:nvPr>
        </p:nvSpPr>
        <p:spPr>
          <a:xfrm>
            <a:off x="730725" y="1318650"/>
            <a:ext cx="38934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PoS Outlook</a:t>
            </a:r>
            <a:endParaRPr/>
          </a:p>
          <a:p>
            <a:pPr indent="0" lvl="0" marL="0" rtl="0" algn="l">
              <a:spcBef>
                <a:spcPts val="0"/>
              </a:spcBef>
              <a:spcAft>
                <a:spcPts val="0"/>
              </a:spcAft>
              <a:buNone/>
            </a:pPr>
            <a:r>
              <a:t/>
            </a:r>
            <a:endParaRPr b="0"/>
          </a:p>
        </p:txBody>
      </p:sp>
      <p:sp>
        <p:nvSpPr>
          <p:cNvPr id="410" name="Google Shape;410;p33"/>
          <p:cNvSpPr txBox="1"/>
          <p:nvPr>
            <p:ph idx="1" type="body"/>
          </p:nvPr>
        </p:nvSpPr>
        <p:spPr>
          <a:xfrm>
            <a:off x="721225" y="2020650"/>
            <a:ext cx="4269300" cy="336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Newer t</a:t>
            </a:r>
            <a:r>
              <a:rPr lang="en-GB" sz="1200"/>
              <a:t>echnology with significantly less market share</a:t>
            </a:r>
            <a:endParaRPr sz="1200"/>
          </a:p>
          <a:p>
            <a:pPr indent="0" lvl="0" marL="457200" rtl="0" algn="l">
              <a:spcBef>
                <a:spcPts val="1600"/>
              </a:spcBef>
              <a:spcAft>
                <a:spcPts val="1600"/>
              </a:spcAft>
              <a:buNone/>
            </a:pPr>
            <a:r>
              <a:t/>
            </a:r>
            <a:endParaRPr sz="1200"/>
          </a:p>
        </p:txBody>
      </p:sp>
      <p:pic>
        <p:nvPicPr>
          <p:cNvPr id="411" name="Google Shape;411;p33"/>
          <p:cNvPicPr preferRelativeResize="0"/>
          <p:nvPr/>
        </p:nvPicPr>
        <p:blipFill>
          <a:blip r:embed="rId3">
            <a:alphaModFix/>
          </a:blip>
          <a:stretch>
            <a:fillRect/>
          </a:stretch>
        </p:blipFill>
        <p:spPr>
          <a:xfrm>
            <a:off x="5419050" y="1318650"/>
            <a:ext cx="3297001" cy="3297001"/>
          </a:xfrm>
          <a:prstGeom prst="rect">
            <a:avLst/>
          </a:prstGeom>
          <a:noFill/>
          <a:ln>
            <a:noFill/>
          </a:ln>
        </p:spPr>
      </p:pic>
      <p:sp>
        <p:nvSpPr>
          <p:cNvPr id="412" name="Google Shape;412;p33"/>
          <p:cNvSpPr txBox="1"/>
          <p:nvPr>
            <p:ph idx="1" type="body"/>
          </p:nvPr>
        </p:nvSpPr>
        <p:spPr>
          <a:xfrm>
            <a:off x="721225" y="2325450"/>
            <a:ext cx="4269300" cy="336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It is being backed by some large players (e.g. Ethereum). There has been continued progress in PoS refinement since it was first suggested as an alternate proof</a:t>
            </a:r>
            <a:endParaRPr sz="1200"/>
          </a:p>
          <a:p>
            <a:pPr indent="-304800" lvl="0" marL="457200" rtl="0" algn="l">
              <a:spcBef>
                <a:spcPts val="0"/>
              </a:spcBef>
              <a:spcAft>
                <a:spcPts val="0"/>
              </a:spcAft>
              <a:buSzPts val="1200"/>
              <a:buChar char="●"/>
            </a:pPr>
            <a:r>
              <a:t/>
            </a:r>
            <a:endParaRPr sz="1200"/>
          </a:p>
        </p:txBody>
      </p:sp>
      <p:sp>
        <p:nvSpPr>
          <p:cNvPr id="413" name="Google Shape;413;p33"/>
          <p:cNvSpPr txBox="1"/>
          <p:nvPr>
            <p:ph idx="1" type="body"/>
          </p:nvPr>
        </p:nvSpPr>
        <p:spPr>
          <a:xfrm>
            <a:off x="721225" y="3176600"/>
            <a:ext cx="4269300" cy="514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Increasing number of blockchain implementations are looking to use PoS and this can be seen in recent research, development and deployments</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1"/>
                                        </p:tgtEl>
                                        <p:attrNameLst>
                                          <p:attrName>style.visibility</p:attrName>
                                        </p:attrNameLst>
                                      </p:cBhvr>
                                      <p:to>
                                        <p:strVal val="visible"/>
                                      </p:to>
                                    </p:set>
                                    <p:animEffect filter="fade" transition="in">
                                      <p:cBhvr>
                                        <p:cTn dur="1000"/>
                                        <p:tgtEl>
                                          <p:spTgt spid="41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1000"/>
                                        <p:tgtEl>
                                          <p:spTgt spid="4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1000"/>
                                        <p:tgtEl>
                                          <p:spTgt spid="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34"/>
          <p:cNvSpPr txBox="1"/>
          <p:nvPr>
            <p:ph type="title"/>
          </p:nvPr>
        </p:nvSpPr>
        <p:spPr>
          <a:xfrm>
            <a:off x="730725" y="1318650"/>
            <a:ext cx="38934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Industry Outlook</a:t>
            </a:r>
            <a:endParaRPr/>
          </a:p>
          <a:p>
            <a:pPr indent="0" lvl="0" marL="0" rtl="0" algn="l">
              <a:spcBef>
                <a:spcPts val="0"/>
              </a:spcBef>
              <a:spcAft>
                <a:spcPts val="0"/>
              </a:spcAft>
              <a:buNone/>
            </a:pPr>
            <a:r>
              <a:t/>
            </a:r>
            <a:endParaRPr b="0"/>
          </a:p>
        </p:txBody>
      </p:sp>
      <p:sp>
        <p:nvSpPr>
          <p:cNvPr id="419" name="Google Shape;419;p34"/>
          <p:cNvSpPr txBox="1"/>
          <p:nvPr>
            <p:ph idx="1" type="body"/>
          </p:nvPr>
        </p:nvSpPr>
        <p:spPr>
          <a:xfrm>
            <a:off x="721225" y="2020650"/>
            <a:ext cx="4851000" cy="774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The public blockchain industry continues to grow and “and is projected to reach $23.5 billion by 2030, advancing at a 48.7% CAGR” (Research and Markets, 2020)</a:t>
            </a:r>
            <a:endParaRPr sz="1200"/>
          </a:p>
        </p:txBody>
      </p:sp>
      <p:pic>
        <p:nvPicPr>
          <p:cNvPr id="420" name="Google Shape;420;p34"/>
          <p:cNvPicPr preferRelativeResize="0"/>
          <p:nvPr/>
        </p:nvPicPr>
        <p:blipFill>
          <a:blip r:embed="rId3">
            <a:alphaModFix/>
          </a:blip>
          <a:stretch>
            <a:fillRect/>
          </a:stretch>
        </p:blipFill>
        <p:spPr>
          <a:xfrm>
            <a:off x="5663975" y="2096525"/>
            <a:ext cx="3328300" cy="2311300"/>
          </a:xfrm>
          <a:prstGeom prst="rect">
            <a:avLst/>
          </a:prstGeom>
          <a:noFill/>
          <a:ln>
            <a:noFill/>
          </a:ln>
        </p:spPr>
      </p:pic>
      <p:sp>
        <p:nvSpPr>
          <p:cNvPr id="421" name="Google Shape;421;p34"/>
          <p:cNvSpPr txBox="1"/>
          <p:nvPr>
            <p:ph idx="1" type="body"/>
          </p:nvPr>
        </p:nvSpPr>
        <p:spPr>
          <a:xfrm>
            <a:off x="721225" y="3377950"/>
            <a:ext cx="4851000" cy="774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Bitcoin currently are using PoW and operating a large share of the market with no plans to change so PoW will maintain a large share of the total market capitalization of cryptocurrencies</a:t>
            </a:r>
            <a:endParaRPr sz="1200"/>
          </a:p>
        </p:txBody>
      </p:sp>
      <p:sp>
        <p:nvSpPr>
          <p:cNvPr id="422" name="Google Shape;422;p34"/>
          <p:cNvSpPr txBox="1"/>
          <p:nvPr>
            <p:ph idx="1" type="body"/>
          </p:nvPr>
        </p:nvSpPr>
        <p:spPr>
          <a:xfrm>
            <a:off x="736775" y="2719025"/>
            <a:ext cx="4851000" cy="774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The market is of significant size and variety to embrace a variety of consensus mechanisms that cater for different kinds of business problems</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0"/>
                                        </p:tgtEl>
                                        <p:attrNameLst>
                                          <p:attrName>style.visibility</p:attrName>
                                        </p:attrNameLst>
                                      </p:cBhvr>
                                      <p:to>
                                        <p:strVal val="visible"/>
                                      </p:to>
                                    </p:set>
                                    <p:animEffect filter="fade" transition="in">
                                      <p:cBhvr>
                                        <p:cTn dur="1000"/>
                                        <p:tgtEl>
                                          <p:spTgt spid="4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9"/>
                                        </p:tgtEl>
                                        <p:attrNameLst>
                                          <p:attrName>style.visibility</p:attrName>
                                        </p:attrNameLst>
                                      </p:cBhvr>
                                      <p:to>
                                        <p:strVal val="visible"/>
                                      </p:to>
                                    </p:set>
                                    <p:animEffect filter="fade" transition="in">
                                      <p:cBhvr>
                                        <p:cTn dur="1000"/>
                                        <p:tgtEl>
                                          <p:spTgt spid="4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2"/>
                                        </p:tgtEl>
                                        <p:attrNameLst>
                                          <p:attrName>style.visibility</p:attrName>
                                        </p:attrNameLst>
                                      </p:cBhvr>
                                      <p:to>
                                        <p:strVal val="visible"/>
                                      </p:to>
                                    </p:set>
                                    <p:animEffect filter="fade" transition="in">
                                      <p:cBhvr>
                                        <p:cTn dur="1000"/>
                                        <p:tgtEl>
                                          <p:spTgt spid="4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1"/>
                                        </p:tgtEl>
                                        <p:attrNameLst>
                                          <p:attrName>style.visibility</p:attrName>
                                        </p:attrNameLst>
                                      </p:cBhvr>
                                      <p:to>
                                        <p:strVal val="visible"/>
                                      </p:to>
                                    </p:set>
                                    <p:animEffect filter="fade" transition="in">
                                      <p:cBhvr>
                                        <p:cTn dur="1000"/>
                                        <p:tgtEl>
                                          <p:spTgt spid="4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6" name="Shape 426"/>
        <p:cNvGrpSpPr/>
        <p:nvPr/>
      </p:nvGrpSpPr>
      <p:grpSpPr>
        <a:xfrm>
          <a:off x="0" y="0"/>
          <a:ext cx="0" cy="0"/>
          <a:chOff x="0" y="0"/>
          <a:chExt cx="0" cy="0"/>
        </a:xfrm>
      </p:grpSpPr>
      <p:sp>
        <p:nvSpPr>
          <p:cNvPr id="427" name="Google Shape;427;p35"/>
          <p:cNvSpPr txBox="1"/>
          <p:nvPr>
            <p:ph type="title"/>
          </p:nvPr>
        </p:nvSpPr>
        <p:spPr>
          <a:xfrm>
            <a:off x="730725" y="1318650"/>
            <a:ext cx="3893400" cy="56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Is PoS Ready?</a:t>
            </a:r>
            <a:endParaRPr/>
          </a:p>
          <a:p>
            <a:pPr indent="0" lvl="0" marL="0" rtl="0" algn="l">
              <a:spcBef>
                <a:spcPts val="0"/>
              </a:spcBef>
              <a:spcAft>
                <a:spcPts val="0"/>
              </a:spcAft>
              <a:buNone/>
            </a:pPr>
            <a:r>
              <a:t/>
            </a:r>
            <a:endParaRPr b="0"/>
          </a:p>
        </p:txBody>
      </p:sp>
      <p:sp>
        <p:nvSpPr>
          <p:cNvPr id="428" name="Google Shape;428;p35"/>
          <p:cNvSpPr txBox="1"/>
          <p:nvPr>
            <p:ph idx="1" type="body"/>
          </p:nvPr>
        </p:nvSpPr>
        <p:spPr>
          <a:xfrm>
            <a:off x="721225" y="2020650"/>
            <a:ext cx="982500" cy="4119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Yes!</a:t>
            </a:r>
            <a:endParaRPr sz="1200"/>
          </a:p>
        </p:txBody>
      </p:sp>
      <p:sp>
        <p:nvSpPr>
          <p:cNvPr id="429" name="Google Shape;429;p35"/>
          <p:cNvSpPr txBox="1"/>
          <p:nvPr>
            <p:ph idx="1" type="body"/>
          </p:nvPr>
        </p:nvSpPr>
        <p:spPr>
          <a:xfrm>
            <a:off x="721225" y="2325450"/>
            <a:ext cx="4851000" cy="9231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Certain consensus mechanisms are likely to fit better depending on the specific challenge that the implementation is trying to address. i.e . security, throughput, scalability, cost. When it comes to consensus there isn’t a one-size-fits-all</a:t>
            </a:r>
            <a:endParaRPr sz="1200"/>
          </a:p>
        </p:txBody>
      </p:sp>
      <p:sp>
        <p:nvSpPr>
          <p:cNvPr id="430" name="Google Shape;430;p35"/>
          <p:cNvSpPr txBox="1"/>
          <p:nvPr>
            <p:ph idx="1" type="body"/>
          </p:nvPr>
        </p:nvSpPr>
        <p:spPr>
          <a:xfrm>
            <a:off x="721225" y="3239850"/>
            <a:ext cx="4851000" cy="564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Not as proven as Proof-of-Work in terms of widespread implementations</a:t>
            </a:r>
            <a:endParaRPr sz="1200"/>
          </a:p>
        </p:txBody>
      </p:sp>
      <p:pic>
        <p:nvPicPr>
          <p:cNvPr id="431" name="Google Shape;431;p35"/>
          <p:cNvPicPr preferRelativeResize="0"/>
          <p:nvPr/>
        </p:nvPicPr>
        <p:blipFill>
          <a:blip r:embed="rId3">
            <a:alphaModFix/>
          </a:blip>
          <a:stretch>
            <a:fillRect/>
          </a:stretch>
        </p:blipFill>
        <p:spPr>
          <a:xfrm>
            <a:off x="5572225" y="2142450"/>
            <a:ext cx="3266976" cy="2327720"/>
          </a:xfrm>
          <a:prstGeom prst="rect">
            <a:avLst/>
          </a:prstGeom>
          <a:noFill/>
          <a:ln>
            <a:noFill/>
          </a:ln>
        </p:spPr>
      </p:pic>
      <p:sp>
        <p:nvSpPr>
          <p:cNvPr id="432" name="Google Shape;432;p35"/>
          <p:cNvSpPr txBox="1"/>
          <p:nvPr>
            <p:ph idx="1" type="body"/>
          </p:nvPr>
        </p:nvSpPr>
        <p:spPr>
          <a:xfrm>
            <a:off x="1703725" y="2020650"/>
            <a:ext cx="982500" cy="41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And No</a:t>
            </a:r>
            <a:r>
              <a:rPr lang="en-GB" sz="1200"/>
              <a:t>!</a:t>
            </a:r>
            <a:endParaRPr sz="1200"/>
          </a:p>
        </p:txBody>
      </p:sp>
      <p:sp>
        <p:nvSpPr>
          <p:cNvPr id="433" name="Google Shape;433;p35"/>
          <p:cNvSpPr txBox="1"/>
          <p:nvPr>
            <p:ph idx="1" type="body"/>
          </p:nvPr>
        </p:nvSpPr>
        <p:spPr>
          <a:xfrm>
            <a:off x="721225" y="3697050"/>
            <a:ext cx="4851000" cy="353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GB" sz="1200"/>
              <a:t>There are some security issues that need to be addressed</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1"/>
                                        </p:tgtEl>
                                        <p:attrNameLst>
                                          <p:attrName>style.visibility</p:attrName>
                                        </p:attrNameLst>
                                      </p:cBhvr>
                                      <p:to>
                                        <p:strVal val="visible"/>
                                      </p:to>
                                    </p:set>
                                    <p:animEffect filter="fade" transition="in">
                                      <p:cBhvr>
                                        <p:cTn dur="1000"/>
                                        <p:tgtEl>
                                          <p:spTgt spid="4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8"/>
                                        </p:tgtEl>
                                        <p:attrNameLst>
                                          <p:attrName>style.visibility</p:attrName>
                                        </p:attrNameLst>
                                      </p:cBhvr>
                                      <p:to>
                                        <p:strVal val="visible"/>
                                      </p:to>
                                    </p:set>
                                    <p:animEffect filter="fade" transition="in">
                                      <p:cBhvr>
                                        <p:cTn dur="1000"/>
                                        <p:tgtEl>
                                          <p:spTgt spid="4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2"/>
                                        </p:tgtEl>
                                        <p:attrNameLst>
                                          <p:attrName>style.visibility</p:attrName>
                                        </p:attrNameLst>
                                      </p:cBhvr>
                                      <p:to>
                                        <p:strVal val="visible"/>
                                      </p:to>
                                    </p:set>
                                    <p:animEffect filter="fade" transition="in">
                                      <p:cBhvr>
                                        <p:cTn dur="1000"/>
                                        <p:tgtEl>
                                          <p:spTgt spid="4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9"/>
                                        </p:tgtEl>
                                        <p:attrNameLst>
                                          <p:attrName>style.visibility</p:attrName>
                                        </p:attrNameLst>
                                      </p:cBhvr>
                                      <p:to>
                                        <p:strVal val="visible"/>
                                      </p:to>
                                    </p:set>
                                    <p:animEffect filter="fade" transition="in">
                                      <p:cBhvr>
                                        <p:cTn dur="1000"/>
                                        <p:tgtEl>
                                          <p:spTgt spid="4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0"/>
                                        </p:tgtEl>
                                        <p:attrNameLst>
                                          <p:attrName>style.visibility</p:attrName>
                                        </p:attrNameLst>
                                      </p:cBhvr>
                                      <p:to>
                                        <p:strVal val="visible"/>
                                      </p:to>
                                    </p:set>
                                    <p:animEffect filter="fade" transition="in">
                                      <p:cBhvr>
                                        <p:cTn dur="1000"/>
                                        <p:tgtEl>
                                          <p:spTgt spid="4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3"/>
                                        </p:tgtEl>
                                        <p:attrNameLst>
                                          <p:attrName>style.visibility</p:attrName>
                                        </p:attrNameLst>
                                      </p:cBhvr>
                                      <p:to>
                                        <p:strVal val="visible"/>
                                      </p:to>
                                    </p:set>
                                    <p:animEffect filter="fade" transition="in">
                                      <p:cBhvr>
                                        <p:cTn dur="1000"/>
                                        <p:tgtEl>
                                          <p:spTgt spid="43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pic>
        <p:nvPicPr>
          <p:cNvPr id="438" name="Google Shape;438;p36"/>
          <p:cNvPicPr preferRelativeResize="0"/>
          <p:nvPr/>
        </p:nvPicPr>
        <p:blipFill>
          <a:blip r:embed="rId3">
            <a:alphaModFix/>
          </a:blip>
          <a:stretch>
            <a:fillRect/>
          </a:stretch>
        </p:blipFill>
        <p:spPr>
          <a:xfrm>
            <a:off x="2312525" y="756550"/>
            <a:ext cx="4377850" cy="3606251"/>
          </a:xfrm>
          <a:prstGeom prst="rect">
            <a:avLst/>
          </a:prstGeom>
          <a:noFill/>
          <a:ln>
            <a:noFill/>
          </a:ln>
        </p:spPr>
      </p:pic>
      <p:sp>
        <p:nvSpPr>
          <p:cNvPr id="439" name="Google Shape;439;p36"/>
          <p:cNvSpPr txBox="1"/>
          <p:nvPr>
            <p:ph idx="4294967295" type="body"/>
          </p:nvPr>
        </p:nvSpPr>
        <p:spPr>
          <a:xfrm>
            <a:off x="964400" y="496175"/>
            <a:ext cx="7056900" cy="43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200"/>
              <a:t>Overall many alternative consensus mechanisms are welcome as this industry matures</a:t>
            </a:r>
            <a:endParaRPr sz="1200"/>
          </a:p>
          <a:p>
            <a:pPr indent="0" lvl="0" marL="0" rtl="0" algn="l">
              <a:spcBef>
                <a:spcPts val="1600"/>
              </a:spcBef>
              <a:spcAft>
                <a:spcPts val="1600"/>
              </a:spcAft>
              <a:buNone/>
            </a:pPr>
            <a:r>
              <a:t/>
            </a:r>
            <a:endParaRPr sz="1200"/>
          </a:p>
        </p:txBody>
      </p:sp>
      <p:sp>
        <p:nvSpPr>
          <p:cNvPr id="440" name="Google Shape;440;p36"/>
          <p:cNvSpPr txBox="1"/>
          <p:nvPr>
            <p:ph idx="4294967295" type="body"/>
          </p:nvPr>
        </p:nvSpPr>
        <p:spPr>
          <a:xfrm>
            <a:off x="2788200" y="4362800"/>
            <a:ext cx="3567600" cy="49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GB" sz="1600"/>
              <a:t>Diversity in consensus is encouraged</a:t>
            </a:r>
            <a:endParaRPr b="1"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9"/>
                                        </p:tgtEl>
                                        <p:attrNameLst>
                                          <p:attrName>style.visibility</p:attrName>
                                        </p:attrNameLst>
                                      </p:cBhvr>
                                      <p:to>
                                        <p:strVal val="visible"/>
                                      </p:to>
                                    </p:set>
                                    <p:animEffect filter="fade" transition="in">
                                      <p:cBhvr>
                                        <p:cTn dur="1000"/>
                                        <p:tgtEl>
                                          <p:spTgt spid="4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38"/>
                                        </p:tgtEl>
                                        <p:attrNameLst>
                                          <p:attrName>style.visibility</p:attrName>
                                        </p:attrNameLst>
                                      </p:cBhvr>
                                      <p:to>
                                        <p:strVal val="visible"/>
                                      </p:to>
                                    </p:set>
                                    <p:animEffect filter="fade" transition="in">
                                      <p:cBhvr>
                                        <p:cTn dur="1000"/>
                                        <p:tgtEl>
                                          <p:spTgt spid="4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0"/>
                                        </p:tgtEl>
                                        <p:attrNameLst>
                                          <p:attrName>style.visibility</p:attrName>
                                        </p:attrNameLst>
                                      </p:cBhvr>
                                      <p:to>
                                        <p:strVal val="visible"/>
                                      </p:to>
                                    </p:set>
                                    <p:animEffect filter="fade" transition="in">
                                      <p:cBhvr>
                                        <p:cTn dur="1000"/>
                                        <p:tgtEl>
                                          <p:spTgt spid="4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D9EEB"/>
        </a:solidFill>
      </p:bgPr>
    </p:bg>
    <p:spTree>
      <p:nvGrpSpPr>
        <p:cNvPr id="223" name="Shape 223"/>
        <p:cNvGrpSpPr/>
        <p:nvPr/>
      </p:nvGrpSpPr>
      <p:grpSpPr>
        <a:xfrm>
          <a:off x="0" y="0"/>
          <a:ext cx="0" cy="0"/>
          <a:chOff x="0" y="0"/>
          <a:chExt cx="0" cy="0"/>
        </a:xfrm>
      </p:grpSpPr>
      <p:sp>
        <p:nvSpPr>
          <p:cNvPr id="224" name="Google Shape;224;p19"/>
          <p:cNvSpPr txBox="1"/>
          <p:nvPr>
            <p:ph type="title"/>
          </p:nvPr>
        </p:nvSpPr>
        <p:spPr>
          <a:xfrm>
            <a:off x="796025" y="736925"/>
            <a:ext cx="7518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Agenda</a:t>
            </a:r>
            <a:endParaRPr/>
          </a:p>
        </p:txBody>
      </p:sp>
      <p:sp>
        <p:nvSpPr>
          <p:cNvPr id="225" name="Google Shape;225;p19"/>
          <p:cNvSpPr txBox="1"/>
          <p:nvPr/>
        </p:nvSpPr>
        <p:spPr>
          <a:xfrm>
            <a:off x="895849" y="1598700"/>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Overview</a:t>
            </a:r>
            <a:endParaRPr sz="1300">
              <a:solidFill>
                <a:srgbClr val="FFFFFF"/>
              </a:solidFill>
              <a:latin typeface="Raleway"/>
              <a:ea typeface="Raleway"/>
              <a:cs typeface="Raleway"/>
              <a:sym typeface="Raleway"/>
            </a:endParaRPr>
          </a:p>
        </p:txBody>
      </p:sp>
      <p:sp>
        <p:nvSpPr>
          <p:cNvPr id="226" name="Google Shape;226;p19"/>
          <p:cNvSpPr txBox="1"/>
          <p:nvPr/>
        </p:nvSpPr>
        <p:spPr>
          <a:xfrm>
            <a:off x="895849" y="195042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Objectives of Consensus</a:t>
            </a:r>
            <a:endParaRPr sz="1300">
              <a:solidFill>
                <a:srgbClr val="FFFFFF"/>
              </a:solidFill>
              <a:latin typeface="Raleway"/>
              <a:ea typeface="Raleway"/>
              <a:cs typeface="Raleway"/>
              <a:sym typeface="Raleway"/>
            </a:endParaRPr>
          </a:p>
        </p:txBody>
      </p:sp>
      <p:sp>
        <p:nvSpPr>
          <p:cNvPr id="227" name="Google Shape;227;p19"/>
          <p:cNvSpPr txBox="1"/>
          <p:nvPr/>
        </p:nvSpPr>
        <p:spPr>
          <a:xfrm>
            <a:off x="891699" y="2363025"/>
            <a:ext cx="2506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Blockchain Proofs: Consensus</a:t>
            </a:r>
            <a:endParaRPr sz="1300">
              <a:solidFill>
                <a:srgbClr val="FFFFFF"/>
              </a:solidFill>
              <a:latin typeface="Raleway"/>
              <a:ea typeface="Raleway"/>
              <a:cs typeface="Raleway"/>
              <a:sym typeface="Raleway"/>
            </a:endParaRPr>
          </a:p>
        </p:txBody>
      </p:sp>
      <p:sp>
        <p:nvSpPr>
          <p:cNvPr id="228" name="Google Shape;228;p19"/>
          <p:cNvSpPr txBox="1"/>
          <p:nvPr/>
        </p:nvSpPr>
        <p:spPr>
          <a:xfrm>
            <a:off x="895850" y="2764725"/>
            <a:ext cx="2334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Ways to Reach Consensus</a:t>
            </a:r>
            <a:endParaRPr sz="1300">
              <a:solidFill>
                <a:srgbClr val="FFFFFF"/>
              </a:solidFill>
              <a:latin typeface="Raleway"/>
              <a:ea typeface="Raleway"/>
              <a:cs typeface="Raleway"/>
              <a:sym typeface="Raleway"/>
            </a:endParaRPr>
          </a:p>
        </p:txBody>
      </p:sp>
      <p:sp>
        <p:nvSpPr>
          <p:cNvPr id="229" name="Google Shape;229;p19"/>
          <p:cNvSpPr txBox="1"/>
          <p:nvPr/>
        </p:nvSpPr>
        <p:spPr>
          <a:xfrm>
            <a:off x="896824" y="3160444"/>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Work</a:t>
            </a:r>
            <a:endParaRPr sz="1300">
              <a:solidFill>
                <a:srgbClr val="FFFFFF"/>
              </a:solidFill>
              <a:latin typeface="Raleway"/>
              <a:ea typeface="Raleway"/>
              <a:cs typeface="Raleway"/>
              <a:sym typeface="Raleway"/>
            </a:endParaRPr>
          </a:p>
        </p:txBody>
      </p:sp>
      <p:sp>
        <p:nvSpPr>
          <p:cNvPr id="230" name="Google Shape;230;p19"/>
          <p:cNvSpPr txBox="1"/>
          <p:nvPr/>
        </p:nvSpPr>
        <p:spPr>
          <a:xfrm>
            <a:off x="896814" y="3541450"/>
            <a:ext cx="21954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Work - Positives</a:t>
            </a:r>
            <a:endParaRPr sz="1300">
              <a:solidFill>
                <a:srgbClr val="FFFFFF"/>
              </a:solidFill>
              <a:latin typeface="Raleway"/>
              <a:ea typeface="Raleway"/>
              <a:cs typeface="Raleway"/>
              <a:sym typeface="Raleway"/>
            </a:endParaRPr>
          </a:p>
        </p:txBody>
      </p:sp>
      <p:sp>
        <p:nvSpPr>
          <p:cNvPr id="231" name="Google Shape;231;p19"/>
          <p:cNvSpPr txBox="1"/>
          <p:nvPr/>
        </p:nvSpPr>
        <p:spPr>
          <a:xfrm>
            <a:off x="896817" y="3922450"/>
            <a:ext cx="2506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Work - Limitations</a:t>
            </a:r>
            <a:endParaRPr sz="1300">
              <a:solidFill>
                <a:srgbClr val="FFFFFF"/>
              </a:solidFill>
              <a:latin typeface="Raleway"/>
              <a:ea typeface="Raleway"/>
              <a:cs typeface="Raleway"/>
              <a:sym typeface="Raleway"/>
            </a:endParaRPr>
          </a:p>
        </p:txBody>
      </p:sp>
      <p:sp>
        <p:nvSpPr>
          <p:cNvPr id="232" name="Google Shape;232;p19"/>
          <p:cNvSpPr txBox="1"/>
          <p:nvPr/>
        </p:nvSpPr>
        <p:spPr>
          <a:xfrm>
            <a:off x="3639049" y="159697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Stake- A Quotation</a:t>
            </a:r>
            <a:endParaRPr sz="1300">
              <a:solidFill>
                <a:srgbClr val="FFFFFF"/>
              </a:solidFill>
              <a:latin typeface="Raleway"/>
              <a:ea typeface="Raleway"/>
              <a:cs typeface="Raleway"/>
              <a:sym typeface="Raleway"/>
            </a:endParaRPr>
          </a:p>
        </p:txBody>
      </p:sp>
      <p:sp>
        <p:nvSpPr>
          <p:cNvPr id="233" name="Google Shape;233;p19"/>
          <p:cNvSpPr txBox="1"/>
          <p:nvPr/>
        </p:nvSpPr>
        <p:spPr>
          <a:xfrm>
            <a:off x="3639049" y="1948700"/>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Stake</a:t>
            </a:r>
            <a:endParaRPr sz="1300">
              <a:solidFill>
                <a:srgbClr val="FFFFFF"/>
              </a:solidFill>
              <a:latin typeface="Raleway"/>
              <a:ea typeface="Raleway"/>
              <a:cs typeface="Raleway"/>
              <a:sym typeface="Raleway"/>
            </a:endParaRPr>
          </a:p>
        </p:txBody>
      </p:sp>
      <p:sp>
        <p:nvSpPr>
          <p:cNvPr id="234" name="Google Shape;234;p19"/>
          <p:cNvSpPr txBox="1"/>
          <p:nvPr/>
        </p:nvSpPr>
        <p:spPr>
          <a:xfrm>
            <a:off x="3634899" y="2361300"/>
            <a:ext cx="2506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Stake - Positives</a:t>
            </a:r>
            <a:endParaRPr sz="1300">
              <a:solidFill>
                <a:srgbClr val="FFFFFF"/>
              </a:solidFill>
              <a:latin typeface="Raleway"/>
              <a:ea typeface="Raleway"/>
              <a:cs typeface="Raleway"/>
              <a:sym typeface="Raleway"/>
            </a:endParaRPr>
          </a:p>
        </p:txBody>
      </p:sp>
      <p:sp>
        <p:nvSpPr>
          <p:cNvPr id="235" name="Google Shape;235;p19"/>
          <p:cNvSpPr txBox="1"/>
          <p:nvPr/>
        </p:nvSpPr>
        <p:spPr>
          <a:xfrm>
            <a:off x="3639050" y="2763000"/>
            <a:ext cx="2334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Proof of Stake - Limitations</a:t>
            </a:r>
            <a:endParaRPr sz="1300">
              <a:solidFill>
                <a:srgbClr val="FFFFFF"/>
              </a:solidFill>
              <a:latin typeface="Raleway"/>
              <a:ea typeface="Raleway"/>
              <a:cs typeface="Raleway"/>
              <a:sym typeface="Raleway"/>
            </a:endParaRPr>
          </a:p>
        </p:txBody>
      </p:sp>
      <p:sp>
        <p:nvSpPr>
          <p:cNvPr id="236" name="Google Shape;236;p19"/>
          <p:cNvSpPr txBox="1"/>
          <p:nvPr/>
        </p:nvSpPr>
        <p:spPr>
          <a:xfrm>
            <a:off x="3625056" y="31587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Other Approaches</a:t>
            </a:r>
            <a:endParaRPr sz="1300">
              <a:solidFill>
                <a:srgbClr val="FFFFFF"/>
              </a:solidFill>
              <a:latin typeface="Raleway"/>
              <a:ea typeface="Raleway"/>
              <a:cs typeface="Raleway"/>
              <a:sym typeface="Raleway"/>
            </a:endParaRPr>
          </a:p>
        </p:txBody>
      </p:sp>
      <p:sp>
        <p:nvSpPr>
          <p:cNvPr id="237" name="Google Shape;237;p19"/>
          <p:cNvSpPr txBox="1"/>
          <p:nvPr/>
        </p:nvSpPr>
        <p:spPr>
          <a:xfrm>
            <a:off x="3640018" y="353972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PoW Outlook</a:t>
            </a:r>
            <a:endParaRPr sz="1300">
              <a:solidFill>
                <a:srgbClr val="FFFFFF"/>
              </a:solidFill>
              <a:latin typeface="Raleway"/>
              <a:ea typeface="Raleway"/>
              <a:cs typeface="Raleway"/>
              <a:sym typeface="Raleway"/>
            </a:endParaRPr>
          </a:p>
        </p:txBody>
      </p:sp>
      <p:sp>
        <p:nvSpPr>
          <p:cNvPr id="238" name="Google Shape;238;p19"/>
          <p:cNvSpPr txBox="1"/>
          <p:nvPr/>
        </p:nvSpPr>
        <p:spPr>
          <a:xfrm>
            <a:off x="3640017" y="3920725"/>
            <a:ext cx="25068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PoS Outlook</a:t>
            </a:r>
            <a:endParaRPr sz="1300">
              <a:solidFill>
                <a:srgbClr val="FFFFFF"/>
              </a:solidFill>
              <a:latin typeface="Raleway"/>
              <a:ea typeface="Raleway"/>
              <a:cs typeface="Raleway"/>
              <a:sym typeface="Raleway"/>
            </a:endParaRPr>
          </a:p>
        </p:txBody>
      </p:sp>
      <p:sp>
        <p:nvSpPr>
          <p:cNvPr id="239" name="Google Shape;239;p19"/>
          <p:cNvSpPr txBox="1"/>
          <p:nvPr/>
        </p:nvSpPr>
        <p:spPr>
          <a:xfrm>
            <a:off x="6077449" y="159697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Industry Outlook</a:t>
            </a:r>
            <a:endParaRPr sz="1300">
              <a:solidFill>
                <a:srgbClr val="FFFFFF"/>
              </a:solidFill>
              <a:latin typeface="Raleway"/>
              <a:ea typeface="Raleway"/>
              <a:cs typeface="Raleway"/>
              <a:sym typeface="Raleway"/>
            </a:endParaRPr>
          </a:p>
        </p:txBody>
      </p:sp>
      <p:sp>
        <p:nvSpPr>
          <p:cNvPr id="240" name="Google Shape;240;p19"/>
          <p:cNvSpPr txBox="1"/>
          <p:nvPr/>
        </p:nvSpPr>
        <p:spPr>
          <a:xfrm>
            <a:off x="6077449" y="197797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Is PoS Ready?</a:t>
            </a:r>
            <a:endParaRPr sz="1300">
              <a:solidFill>
                <a:srgbClr val="FFFFFF"/>
              </a:solidFill>
              <a:latin typeface="Raleway"/>
              <a:ea typeface="Raleway"/>
              <a:cs typeface="Raleway"/>
              <a:sym typeface="Raleway"/>
            </a:endParaRPr>
          </a:p>
        </p:txBody>
      </p:sp>
      <p:sp>
        <p:nvSpPr>
          <p:cNvPr id="241" name="Google Shape;241;p19"/>
          <p:cNvSpPr txBox="1"/>
          <p:nvPr/>
        </p:nvSpPr>
        <p:spPr>
          <a:xfrm>
            <a:off x="6077449" y="235897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Conclusion</a:t>
            </a:r>
            <a:endParaRPr sz="1300">
              <a:solidFill>
                <a:srgbClr val="FFFFFF"/>
              </a:solidFill>
              <a:latin typeface="Raleway"/>
              <a:ea typeface="Raleway"/>
              <a:cs typeface="Raleway"/>
              <a:sym typeface="Raleway"/>
            </a:endParaRPr>
          </a:p>
        </p:txBody>
      </p:sp>
      <p:sp>
        <p:nvSpPr>
          <p:cNvPr id="242" name="Google Shape;242;p19"/>
          <p:cNvSpPr txBox="1"/>
          <p:nvPr/>
        </p:nvSpPr>
        <p:spPr>
          <a:xfrm>
            <a:off x="6077449" y="2739975"/>
            <a:ext cx="2732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References</a:t>
            </a:r>
            <a:endParaRPr sz="1300">
              <a:solidFill>
                <a:srgbClr val="FFFFFF"/>
              </a:solidFill>
              <a:latin typeface="Raleway"/>
              <a:ea typeface="Raleway"/>
              <a:cs typeface="Raleway"/>
              <a:sym typeface="Ralew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10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5"/>
                                        </p:tgtEl>
                                        <p:attrNameLst>
                                          <p:attrName>style.visibility</p:attrName>
                                        </p:attrNameLst>
                                      </p:cBhvr>
                                      <p:to>
                                        <p:strVal val="visible"/>
                                      </p:to>
                                    </p:set>
                                    <p:animEffect filter="fade" transition="in">
                                      <p:cBhvr>
                                        <p:cTn dur="1000"/>
                                        <p:tgtEl>
                                          <p:spTgt spid="23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xEl>
                                              <p:pRg end="0" st="0"/>
                                            </p:txEl>
                                          </p:spTgt>
                                        </p:tgtEl>
                                        <p:attrNameLst>
                                          <p:attrName>style.visibility</p:attrName>
                                        </p:attrNameLst>
                                      </p:cBhvr>
                                      <p:to>
                                        <p:strVal val="visible"/>
                                      </p:to>
                                    </p:set>
                                    <p:animEffect filter="fade" transition="in">
                                      <p:cBhvr>
                                        <p:cTn dur="1000"/>
                                        <p:tgtEl>
                                          <p:spTgt spid="23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10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1000"/>
                                        <p:tgtEl>
                                          <p:spTgt spid="2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6D9EEB"/>
        </a:solidFill>
      </p:bgPr>
    </p:bg>
    <p:spTree>
      <p:nvGrpSpPr>
        <p:cNvPr id="444" name="Shape 444"/>
        <p:cNvGrpSpPr/>
        <p:nvPr/>
      </p:nvGrpSpPr>
      <p:grpSpPr>
        <a:xfrm>
          <a:off x="0" y="0"/>
          <a:ext cx="0" cy="0"/>
          <a:chOff x="0" y="0"/>
          <a:chExt cx="0" cy="0"/>
        </a:xfrm>
      </p:grpSpPr>
      <p:sp>
        <p:nvSpPr>
          <p:cNvPr id="445" name="Google Shape;445;p37"/>
          <p:cNvSpPr txBox="1"/>
          <p:nvPr>
            <p:ph type="title"/>
          </p:nvPr>
        </p:nvSpPr>
        <p:spPr>
          <a:xfrm>
            <a:off x="729450" y="2326825"/>
            <a:ext cx="7688400" cy="84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4800">
                <a:solidFill>
                  <a:srgbClr val="FFFFFF"/>
                </a:solidFill>
              </a:rPr>
              <a:t>Thank you</a:t>
            </a:r>
            <a:endParaRPr>
              <a:solidFill>
                <a:srgbClr val="FFFFFF"/>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45"/>
                                        </p:tgtEl>
                                        <p:attrNameLst>
                                          <p:attrName>style.visibility</p:attrName>
                                        </p:attrNameLst>
                                      </p:cBhvr>
                                      <p:to>
                                        <p:strVal val="visible"/>
                                      </p:to>
                                    </p:set>
                                    <p:animEffect filter="fade" transition="in">
                                      <p:cBhvr>
                                        <p:cTn dur="1000"/>
                                        <p:tgtEl>
                                          <p:spTgt spid="4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9" name="Shape 449"/>
        <p:cNvGrpSpPr/>
        <p:nvPr/>
      </p:nvGrpSpPr>
      <p:grpSpPr>
        <a:xfrm>
          <a:off x="0" y="0"/>
          <a:ext cx="0" cy="0"/>
          <a:chOff x="0" y="0"/>
          <a:chExt cx="0" cy="0"/>
        </a:xfrm>
      </p:grpSpPr>
      <p:sp>
        <p:nvSpPr>
          <p:cNvPr id="450" name="Google Shape;450;p3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451" name="Google Shape;451;p38"/>
          <p:cNvSpPr txBox="1"/>
          <p:nvPr>
            <p:ph type="title"/>
          </p:nvPr>
        </p:nvSpPr>
        <p:spPr>
          <a:xfrm>
            <a:off x="826625" y="1775725"/>
            <a:ext cx="8113200" cy="3229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Konstantopoulos, Georgios (2017).  Understanding Blockchain Fundamentals, Part 2: Proof of Work &amp; Proof of Stake. Available online: </a:t>
            </a:r>
            <a:r>
              <a:rPr b="0" lang="en-GB" sz="1000" u="sng">
                <a:solidFill>
                  <a:schemeClr val="hlink"/>
                </a:solidFill>
                <a:latin typeface="Lato"/>
                <a:ea typeface="Lato"/>
                <a:cs typeface="Lato"/>
                <a:sym typeface="Lato"/>
                <a:hlinkClick r:id="rId3"/>
              </a:rPr>
              <a:t>https://medium.com/loom-network/understanding-blockchain-fundamentals-part-2-proof-of-work-proof-of-stake-b6ae907c7edb</a:t>
            </a:r>
            <a:r>
              <a:rPr b="0" lang="en-GB" sz="1000">
                <a:solidFill>
                  <a:schemeClr val="accent1"/>
                </a:solidFill>
                <a:latin typeface="Lato"/>
                <a:ea typeface="Lato"/>
                <a:cs typeface="Lato"/>
                <a:sym typeface="Lato"/>
              </a:rPr>
              <a:t> [Accessed 19/04/2020]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Rosic, Ameer (2018). Blockchain Consensus: A Simple Explanation Anyone Can Understand. </a:t>
            </a:r>
            <a:r>
              <a:rPr b="0" lang="en-GB" sz="1000" u="sng">
                <a:solidFill>
                  <a:schemeClr val="hlink"/>
                </a:solidFill>
                <a:latin typeface="Lato"/>
                <a:ea typeface="Lato"/>
                <a:cs typeface="Lato"/>
                <a:sym typeface="Lato"/>
                <a:hlinkClick r:id="rId4"/>
              </a:rPr>
              <a:t>https://blockgeeks.com/guides/blockchain-consensus/</a:t>
            </a:r>
            <a:r>
              <a:rPr b="0" lang="en-GB" sz="1000">
                <a:solidFill>
                  <a:schemeClr val="accent1"/>
                </a:solidFill>
                <a:latin typeface="Lato"/>
                <a:ea typeface="Lato"/>
                <a:cs typeface="Lato"/>
                <a:sym typeface="Lato"/>
              </a:rPr>
              <a:t> [Accessed 20/04/2020]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Figure 1.  Image of Blockchain Terms. Blockgenic (2018). Different Blockchain Consensus Mechanisms. Available online: </a:t>
            </a:r>
            <a:r>
              <a:rPr b="0" lang="en-GB" sz="1000" u="sng">
                <a:solidFill>
                  <a:schemeClr val="hlink"/>
                </a:solidFill>
                <a:latin typeface="Lato"/>
                <a:ea typeface="Lato"/>
                <a:cs typeface="Lato"/>
                <a:sym typeface="Lato"/>
                <a:hlinkClick r:id="rId5"/>
              </a:rPr>
              <a:t>https://hackernoon.com/different-blockchain-consensus-mechanisms-d19ea6c3bcd6</a:t>
            </a:r>
            <a:r>
              <a:rPr b="0" lang="en-GB" sz="1000">
                <a:solidFill>
                  <a:schemeClr val="accent1"/>
                </a:solidFill>
                <a:latin typeface="Lato"/>
                <a:ea typeface="Lato"/>
                <a:cs typeface="Lato"/>
                <a:sym typeface="Lato"/>
              </a:rPr>
              <a:t> [Accessed 19/04/2020] </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Figure 2. Blockchain Consensus Algorithms. Bhardwaj, Chirag (2019). A 14 Minute Guide to Understanding Blockchain Consensus Algorithms. Available online: </a:t>
            </a:r>
            <a:r>
              <a:rPr b="0" lang="en-GB" sz="1000" u="sng">
                <a:solidFill>
                  <a:schemeClr val="hlink"/>
                </a:solidFill>
                <a:latin typeface="Lato"/>
                <a:ea typeface="Lato"/>
                <a:cs typeface="Lato"/>
                <a:sym typeface="Lato"/>
                <a:hlinkClick r:id="rId6"/>
              </a:rPr>
              <a:t>https://appinventiv.com/blog/blockchain-consensus-algorithms-guide/</a:t>
            </a:r>
            <a:r>
              <a:rPr b="0" lang="en-GB" sz="1000">
                <a:solidFill>
                  <a:schemeClr val="accent1"/>
                </a:solidFill>
                <a:latin typeface="Lato"/>
                <a:ea typeface="Lato"/>
                <a:cs typeface="Lato"/>
                <a:sym typeface="Lato"/>
              </a:rPr>
              <a:t> [Accessed 22/04/2020]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Porat et al.</a:t>
            </a:r>
            <a:r>
              <a:rPr b="0" lang="en-GB" sz="1000">
                <a:solidFill>
                  <a:schemeClr val="accent1"/>
                </a:solidFill>
                <a:latin typeface="Lato"/>
                <a:ea typeface="Lato"/>
                <a:cs typeface="Lato"/>
                <a:sym typeface="Lato"/>
              </a:rPr>
              <a:t> (2017).  Blockchain Consensus: An analysis of Proof-of-Work and its applications.. Available online: </a:t>
            </a:r>
            <a:r>
              <a:rPr b="0" lang="en-GB" sz="1000" u="sng">
                <a:solidFill>
                  <a:schemeClr val="hlink"/>
                </a:solidFill>
                <a:latin typeface="Lato"/>
                <a:ea typeface="Lato"/>
                <a:cs typeface="Lato"/>
                <a:sym typeface="Lato"/>
                <a:hlinkClick r:id="rId7"/>
              </a:rPr>
              <a:t>https://www.scs.stanford.edu/17au-cs244b/labs/projects/porat_pratap_shah_adkar.pdf</a:t>
            </a:r>
            <a:r>
              <a:rPr b="0" lang="en-GB" sz="1000">
                <a:solidFill>
                  <a:schemeClr val="accent1"/>
                </a:solidFill>
                <a:latin typeface="Lato"/>
                <a:ea typeface="Lato"/>
                <a:cs typeface="Lato"/>
                <a:sym typeface="Lato"/>
              </a:rPr>
              <a:t> [Accessed 20/04/2020]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Figure 3. Proof of Work. Chainbits Staff (2018). Proof of Work Definition. Available online: </a:t>
            </a:r>
            <a:r>
              <a:rPr b="0" lang="en-GB" sz="1000" u="sng">
                <a:solidFill>
                  <a:schemeClr val="accent5"/>
                </a:solidFill>
                <a:latin typeface="Lato"/>
                <a:ea typeface="Lato"/>
                <a:cs typeface="Lato"/>
                <a:sym typeface="Lato"/>
                <a:hlinkClick r:id="rId8"/>
              </a:rPr>
              <a:t>https://www.chainbits.com/cryptocurrency-terms/proof-work-definition/</a:t>
            </a:r>
            <a:r>
              <a:rPr b="0" lang="en-GB" sz="1000">
                <a:solidFill>
                  <a:schemeClr val="accent1"/>
                </a:solidFill>
                <a:latin typeface="Lato"/>
                <a:ea typeface="Lato"/>
                <a:cs typeface="Lato"/>
                <a:sym typeface="Lato"/>
              </a:rPr>
              <a:t> [Accessed 19/04/2020]</a:t>
            </a:r>
            <a:endParaRPr b="0" sz="1000">
              <a:solidFill>
                <a:schemeClr val="accent1"/>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Google Shape;456;p3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457" name="Google Shape;457;p39"/>
          <p:cNvSpPr txBox="1"/>
          <p:nvPr>
            <p:ph type="title"/>
          </p:nvPr>
        </p:nvSpPr>
        <p:spPr>
          <a:xfrm>
            <a:off x="826625" y="1853850"/>
            <a:ext cx="8113200" cy="3151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Buterin, Vitalik &amp; Griffith, Virgil</a:t>
            </a:r>
            <a:r>
              <a:rPr b="0" lang="en-GB" sz="1000">
                <a:solidFill>
                  <a:schemeClr val="accent1"/>
                </a:solidFill>
                <a:latin typeface="Lato"/>
                <a:ea typeface="Lato"/>
                <a:cs typeface="Lato"/>
                <a:sym typeface="Lato"/>
              </a:rPr>
              <a:t> (2017). Casper the Friendly Finality Gadget. Available online: </a:t>
            </a:r>
            <a:r>
              <a:rPr b="0" lang="en-GB" sz="1000" u="sng">
                <a:solidFill>
                  <a:schemeClr val="hlink"/>
                </a:solidFill>
                <a:latin typeface="Lato"/>
                <a:ea typeface="Lato"/>
                <a:cs typeface="Lato"/>
                <a:sym typeface="Lato"/>
                <a:hlinkClick r:id="rId3"/>
              </a:rPr>
              <a:t>https://arxiv.org/pdf/1710.09437.pdf</a:t>
            </a:r>
            <a:r>
              <a:rPr b="0" lang="en-GB" sz="1000">
                <a:solidFill>
                  <a:schemeClr val="accent1"/>
                </a:solidFill>
                <a:latin typeface="Lato"/>
                <a:ea typeface="Lato"/>
                <a:cs typeface="Lato"/>
                <a:sym typeface="Lato"/>
              </a:rPr>
              <a:t> [Accessed 21/04/2020]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Buterin Vitalik (2019). Proof of Stake FAQ. Available online: </a:t>
            </a:r>
            <a:r>
              <a:rPr b="0" lang="en-GB" sz="1000" u="sng">
                <a:solidFill>
                  <a:schemeClr val="hlink"/>
                </a:solidFill>
                <a:latin typeface="Lato"/>
                <a:ea typeface="Lato"/>
                <a:cs typeface="Lato"/>
                <a:sym typeface="Lato"/>
                <a:hlinkClick r:id="rId4"/>
              </a:rPr>
              <a:t>https://github.com/ethereum/wiki/wiki/Proof-of-Stake-FAQ</a:t>
            </a:r>
            <a:r>
              <a:rPr b="0" lang="en-GB" sz="1000">
                <a:solidFill>
                  <a:schemeClr val="accent1"/>
                </a:solidFill>
                <a:latin typeface="Lato"/>
                <a:ea typeface="Lato"/>
                <a:cs typeface="Lato"/>
                <a:sym typeface="Lato"/>
              </a:rPr>
              <a:t> [Accessed 24/04/2020]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Figure 4. Proof of Stake. Chainbits Staff (2018). Proof of Stake Definition. Available online: </a:t>
            </a:r>
            <a:r>
              <a:rPr b="0" lang="en-GB" sz="1000" u="sng">
                <a:solidFill>
                  <a:schemeClr val="hlink"/>
                </a:solidFill>
                <a:latin typeface="Lato"/>
                <a:ea typeface="Lato"/>
                <a:cs typeface="Lato"/>
                <a:sym typeface="Lato"/>
                <a:hlinkClick r:id="rId5"/>
              </a:rPr>
              <a:t>https://www.chainbits.com/cryptocurrency-terms/proof-stake-definition/</a:t>
            </a:r>
            <a:r>
              <a:rPr b="0" lang="en-GB" sz="1000">
                <a:solidFill>
                  <a:schemeClr val="accent1"/>
                </a:solidFill>
                <a:latin typeface="Lato"/>
                <a:ea typeface="Lato"/>
                <a:cs typeface="Lato"/>
                <a:sym typeface="Lato"/>
              </a:rPr>
              <a:t> [Accessed 19/04/2020]</a:t>
            </a:r>
            <a:endParaRPr b="0" sz="1000">
              <a:solidFill>
                <a:schemeClr val="accent1"/>
              </a:solidFill>
              <a:latin typeface="Lato"/>
              <a:ea typeface="Lato"/>
              <a:cs typeface="Lato"/>
              <a:sym typeface="Lato"/>
            </a:endParaRPr>
          </a:p>
          <a:p>
            <a:pPr indent="-292100" lvl="0" marL="457200" rtl="0" algn="l">
              <a:lnSpc>
                <a:spcPct val="150000"/>
              </a:lnSpc>
              <a:spcBef>
                <a:spcPts val="0"/>
              </a:spcBef>
              <a:spcAft>
                <a:spcPts val="0"/>
              </a:spcAft>
              <a:buClr>
                <a:schemeClr val="accent1"/>
              </a:buClr>
              <a:buSzPts val="1000"/>
              <a:buFont typeface="Lato"/>
              <a:buChar char="●"/>
            </a:pPr>
            <a:r>
              <a:rPr b="0" lang="en-GB" sz="1000">
                <a:solidFill>
                  <a:schemeClr val="accent1"/>
                </a:solidFill>
                <a:latin typeface="Lato"/>
                <a:ea typeface="Lato"/>
                <a:cs typeface="Lato"/>
                <a:sym typeface="Lato"/>
              </a:rPr>
              <a:t>Research and Markets (2020). Global Blockchain Devices Industry, Forecast to 2030. Available online: </a:t>
            </a:r>
            <a:r>
              <a:rPr b="0" lang="en-GB" sz="1000" u="sng">
                <a:solidFill>
                  <a:schemeClr val="hlink"/>
                </a:solidFill>
                <a:latin typeface="Lato"/>
                <a:ea typeface="Lato"/>
                <a:cs typeface="Lato"/>
                <a:sym typeface="Lato"/>
                <a:hlinkClick r:id="rId6"/>
              </a:rPr>
              <a:t>https://www.prnewswire.com/news-releases/global-blockchain-devices-industry-forecast-to-2030---market-to-grow-from-300-million-in-2019-to-23-5-billion-by-2030--exhibiting-a-cagr-of-48-7-301037661.html</a:t>
            </a:r>
            <a:r>
              <a:rPr b="0" lang="en-GB" sz="1000">
                <a:solidFill>
                  <a:schemeClr val="accent1"/>
                </a:solidFill>
                <a:latin typeface="Lato"/>
                <a:ea typeface="Lato"/>
                <a:cs typeface="Lato"/>
                <a:sym typeface="Lato"/>
              </a:rPr>
              <a:t> [Accessed 25/04/2020]</a:t>
            </a:r>
            <a:endParaRPr b="0" sz="1000">
              <a:solidFill>
                <a:schemeClr val="accen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8" name="Google Shape;248;p20"/>
          <p:cNvSpPr txBox="1"/>
          <p:nvPr>
            <p:ph idx="1" type="body"/>
          </p:nvPr>
        </p:nvSpPr>
        <p:spPr>
          <a:xfrm>
            <a:off x="1012350" y="2194975"/>
            <a:ext cx="8019300" cy="3810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SzPts val="1000"/>
              <a:buChar char="●"/>
            </a:pPr>
            <a:r>
              <a:rPr lang="en-GB" sz="1000"/>
              <a:t>A blockchain system is a distributed system which depends on a consensus algorithm to ensure agreement on the state among nodes</a:t>
            </a:r>
            <a:endParaRPr sz="1000"/>
          </a:p>
        </p:txBody>
      </p:sp>
      <p:pic>
        <p:nvPicPr>
          <p:cNvPr id="249" name="Google Shape;249;p20"/>
          <p:cNvPicPr preferRelativeResize="0"/>
          <p:nvPr/>
        </p:nvPicPr>
        <p:blipFill rotWithShape="1">
          <a:blip r:embed="rId3">
            <a:alphaModFix/>
          </a:blip>
          <a:srcRect b="24650" l="0" r="0" t="43991"/>
          <a:stretch/>
        </p:blipFill>
        <p:spPr>
          <a:xfrm>
            <a:off x="0" y="3673925"/>
            <a:ext cx="9144000" cy="1469574"/>
          </a:xfrm>
          <a:prstGeom prst="rect">
            <a:avLst/>
          </a:prstGeom>
          <a:noFill/>
          <a:ln>
            <a:noFill/>
          </a:ln>
        </p:spPr>
      </p:pic>
      <p:sp>
        <p:nvSpPr>
          <p:cNvPr id="250" name="Google Shape;250;p20"/>
          <p:cNvSpPr txBox="1"/>
          <p:nvPr>
            <p:ph idx="1" type="body"/>
          </p:nvPr>
        </p:nvSpPr>
        <p:spPr>
          <a:xfrm>
            <a:off x="1012350" y="2804575"/>
            <a:ext cx="7896900" cy="304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SzPts val="1000"/>
              <a:buChar char="●"/>
            </a:pPr>
            <a:r>
              <a:rPr lang="en-GB" sz="1000"/>
              <a:t>Distributed consensus has received renewed attention since the birth of the blockchain</a:t>
            </a:r>
            <a:endParaRPr sz="1000"/>
          </a:p>
        </p:txBody>
      </p:sp>
      <p:sp>
        <p:nvSpPr>
          <p:cNvPr id="251" name="Google Shape;251;p20"/>
          <p:cNvSpPr txBox="1"/>
          <p:nvPr>
            <p:ph idx="1" type="body"/>
          </p:nvPr>
        </p:nvSpPr>
        <p:spPr>
          <a:xfrm>
            <a:off x="1012350" y="2499775"/>
            <a:ext cx="7896900" cy="304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SzPts val="1000"/>
              <a:buChar char="●"/>
            </a:pPr>
            <a:r>
              <a:rPr lang="en-GB" sz="1000"/>
              <a:t>The consensus algorithm is the core mechanism in determining  how the system behaves</a:t>
            </a:r>
            <a:endParaRPr sz="1000"/>
          </a:p>
        </p:txBody>
      </p:sp>
      <p:sp>
        <p:nvSpPr>
          <p:cNvPr id="252" name="Google Shape;252;p20"/>
          <p:cNvSpPr txBox="1"/>
          <p:nvPr>
            <p:ph idx="1" type="body"/>
          </p:nvPr>
        </p:nvSpPr>
        <p:spPr>
          <a:xfrm>
            <a:off x="1012350" y="1890175"/>
            <a:ext cx="7896900" cy="304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SzPts val="1000"/>
              <a:buChar char="●"/>
            </a:pPr>
            <a:r>
              <a:rPr lang="en-GB" sz="1000"/>
              <a:t>“Blockchains use consensus algorithms to elect a leader who will decide the contents of the next block” (</a:t>
            </a:r>
            <a:r>
              <a:rPr i="1" lang="en-GB" sz="1000"/>
              <a:t>Konstantopoulos, 2017</a:t>
            </a:r>
            <a:r>
              <a:rPr lang="en-GB" sz="1000"/>
              <a:t>) </a:t>
            </a:r>
            <a:endParaRPr sz="1000"/>
          </a:p>
        </p:txBody>
      </p:sp>
      <p:sp>
        <p:nvSpPr>
          <p:cNvPr id="253" name="Google Shape;253;p20"/>
          <p:cNvSpPr txBox="1"/>
          <p:nvPr>
            <p:ph idx="1" type="body"/>
          </p:nvPr>
        </p:nvSpPr>
        <p:spPr>
          <a:xfrm>
            <a:off x="1012350" y="3109375"/>
            <a:ext cx="7896900" cy="3048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SzPts val="1000"/>
              <a:buChar char="●"/>
            </a:pPr>
            <a:r>
              <a:rPr lang="en-GB" sz="1000"/>
              <a:t>Many consensus algorithms have emerged, each of which possesses varying properties and capabilities</a:t>
            </a:r>
            <a:endParaRPr sz="1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1000"/>
                                        <p:tgtEl>
                                          <p:spTgt spid="25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21"/>
          <p:cNvSpPr/>
          <p:nvPr/>
        </p:nvSpPr>
        <p:spPr>
          <a:xfrm>
            <a:off x="1056250" y="3664850"/>
            <a:ext cx="2414400" cy="1255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1"/>
          <p:cNvSpPr txBox="1"/>
          <p:nvPr>
            <p:ph type="title"/>
          </p:nvPr>
        </p:nvSpPr>
        <p:spPr>
          <a:xfrm>
            <a:off x="729450" y="13678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Objectives of Consensus</a:t>
            </a:r>
            <a:endParaRPr sz="1000"/>
          </a:p>
        </p:txBody>
      </p:sp>
      <p:sp>
        <p:nvSpPr>
          <p:cNvPr id="260" name="Google Shape;260;p21"/>
          <p:cNvSpPr txBox="1"/>
          <p:nvPr>
            <p:ph type="title"/>
          </p:nvPr>
        </p:nvSpPr>
        <p:spPr>
          <a:xfrm>
            <a:off x="1144303" y="37616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Collaborative</a:t>
            </a:r>
            <a:endParaRPr sz="1000"/>
          </a:p>
        </p:txBody>
      </p:sp>
      <p:sp>
        <p:nvSpPr>
          <p:cNvPr id="261" name="Google Shape;261;p21"/>
          <p:cNvSpPr txBox="1"/>
          <p:nvPr>
            <p:ph idx="4294967295" type="body"/>
          </p:nvPr>
        </p:nvSpPr>
        <p:spPr>
          <a:xfrm>
            <a:off x="1144303" y="419180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The interests of the wider group should out weight the interests of the individual and all members should work together to achieve this</a:t>
            </a:r>
            <a:endParaRPr sz="800"/>
          </a:p>
        </p:txBody>
      </p:sp>
      <p:sp>
        <p:nvSpPr>
          <p:cNvPr id="262" name="Google Shape;262;p21"/>
          <p:cNvSpPr txBox="1"/>
          <p:nvPr/>
        </p:nvSpPr>
        <p:spPr>
          <a:xfrm>
            <a:off x="5733775" y="272435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03 </a:t>
            </a:r>
            <a:endParaRPr b="1" sz="3000">
              <a:solidFill>
                <a:srgbClr val="FFFFFF"/>
              </a:solidFill>
              <a:latin typeface="Raleway"/>
              <a:ea typeface="Raleway"/>
              <a:cs typeface="Raleway"/>
              <a:sym typeface="Raleway"/>
            </a:endParaRPr>
          </a:p>
        </p:txBody>
      </p:sp>
      <p:sp>
        <p:nvSpPr>
          <p:cNvPr id="263" name="Google Shape;263;p21"/>
          <p:cNvSpPr/>
          <p:nvPr/>
        </p:nvSpPr>
        <p:spPr>
          <a:xfrm>
            <a:off x="1056250" y="2409050"/>
            <a:ext cx="2414400" cy="1255800"/>
          </a:xfrm>
          <a:prstGeom prst="rect">
            <a:avLst/>
          </a:prstGeom>
          <a:solidFill>
            <a:srgbClr val="6D9EEB"/>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txBox="1"/>
          <p:nvPr>
            <p:ph type="title"/>
          </p:nvPr>
        </p:nvSpPr>
        <p:spPr>
          <a:xfrm>
            <a:off x="1144303" y="25058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rPr>
              <a:t>Seek Agreement</a:t>
            </a:r>
            <a:endParaRPr sz="1000">
              <a:solidFill>
                <a:srgbClr val="FFFFFF"/>
              </a:solidFill>
            </a:endParaRPr>
          </a:p>
        </p:txBody>
      </p:sp>
      <p:sp>
        <p:nvSpPr>
          <p:cNvPr id="265" name="Google Shape;265;p21"/>
          <p:cNvSpPr txBox="1"/>
          <p:nvPr>
            <p:ph idx="4294967295" type="body"/>
          </p:nvPr>
        </p:nvSpPr>
        <p:spPr>
          <a:xfrm>
            <a:off x="1144303" y="293600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FFFFFF"/>
                </a:solidFill>
              </a:rPr>
              <a:t>A  consensus mechanism should aim to establish as much agreement as possible from the group involved</a:t>
            </a:r>
            <a:endParaRPr sz="800">
              <a:solidFill>
                <a:srgbClr val="FFFFFF"/>
              </a:solidFill>
            </a:endParaRPr>
          </a:p>
        </p:txBody>
      </p:sp>
      <p:sp>
        <p:nvSpPr>
          <p:cNvPr id="266" name="Google Shape;266;p21"/>
          <p:cNvSpPr/>
          <p:nvPr/>
        </p:nvSpPr>
        <p:spPr>
          <a:xfrm>
            <a:off x="3470650" y="3664850"/>
            <a:ext cx="2414400" cy="1255800"/>
          </a:xfrm>
          <a:prstGeom prst="rect">
            <a:avLst/>
          </a:prstGeom>
          <a:solidFill>
            <a:srgbClr val="6D9EEB"/>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1"/>
          <p:cNvSpPr txBox="1"/>
          <p:nvPr>
            <p:ph type="title"/>
          </p:nvPr>
        </p:nvSpPr>
        <p:spPr>
          <a:xfrm>
            <a:off x="3558703" y="37616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rPr>
              <a:t>Equal Voting</a:t>
            </a:r>
            <a:endParaRPr sz="1000">
              <a:solidFill>
                <a:srgbClr val="FFFFFF"/>
              </a:solidFill>
            </a:endParaRPr>
          </a:p>
        </p:txBody>
      </p:sp>
      <p:sp>
        <p:nvSpPr>
          <p:cNvPr id="268" name="Google Shape;268;p21"/>
          <p:cNvSpPr txBox="1"/>
          <p:nvPr>
            <p:ph idx="4294967295" type="body"/>
          </p:nvPr>
        </p:nvSpPr>
        <p:spPr>
          <a:xfrm>
            <a:off x="3558700" y="4191800"/>
            <a:ext cx="2238300" cy="729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FFFFFF"/>
                </a:solidFill>
              </a:rPr>
              <a:t>All votes should be treated as equal. Each and any member of the group has equal voting rights with all others</a:t>
            </a:r>
            <a:endParaRPr sz="800">
              <a:solidFill>
                <a:srgbClr val="FFFFFF"/>
              </a:solidFill>
            </a:endParaRPr>
          </a:p>
        </p:txBody>
      </p:sp>
      <p:sp>
        <p:nvSpPr>
          <p:cNvPr id="269" name="Google Shape;269;p21"/>
          <p:cNvSpPr/>
          <p:nvPr/>
        </p:nvSpPr>
        <p:spPr>
          <a:xfrm>
            <a:off x="3470650" y="2409050"/>
            <a:ext cx="2414400" cy="1255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1"/>
          <p:cNvSpPr txBox="1"/>
          <p:nvPr>
            <p:ph type="title"/>
          </p:nvPr>
        </p:nvSpPr>
        <p:spPr>
          <a:xfrm>
            <a:off x="3558703" y="25058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Cooperative</a:t>
            </a:r>
            <a:endParaRPr sz="1000"/>
          </a:p>
        </p:txBody>
      </p:sp>
      <p:sp>
        <p:nvSpPr>
          <p:cNvPr id="271" name="Google Shape;271;p21"/>
          <p:cNvSpPr txBox="1"/>
          <p:nvPr>
            <p:ph idx="4294967295" type="body"/>
          </p:nvPr>
        </p:nvSpPr>
        <p:spPr>
          <a:xfrm>
            <a:off x="3558703" y="293600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The greatest benefits will be achieved by working together towards a common goal rather than working towards individual goals</a:t>
            </a:r>
            <a:endParaRPr sz="800"/>
          </a:p>
        </p:txBody>
      </p:sp>
      <p:sp>
        <p:nvSpPr>
          <p:cNvPr id="272" name="Google Shape;272;p21"/>
          <p:cNvSpPr/>
          <p:nvPr/>
        </p:nvSpPr>
        <p:spPr>
          <a:xfrm>
            <a:off x="5885050" y="3664850"/>
            <a:ext cx="2414400" cy="1255800"/>
          </a:xfrm>
          <a:prstGeom prst="rect">
            <a:avLst/>
          </a:pr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1"/>
          <p:cNvSpPr txBox="1"/>
          <p:nvPr>
            <p:ph type="title"/>
          </p:nvPr>
        </p:nvSpPr>
        <p:spPr>
          <a:xfrm>
            <a:off x="5973103" y="37616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Participatory</a:t>
            </a:r>
            <a:endParaRPr sz="1000"/>
          </a:p>
        </p:txBody>
      </p:sp>
      <p:sp>
        <p:nvSpPr>
          <p:cNvPr id="274" name="Google Shape;274;p21"/>
          <p:cNvSpPr txBox="1"/>
          <p:nvPr>
            <p:ph idx="4294967295" type="body"/>
          </p:nvPr>
        </p:nvSpPr>
        <p:spPr>
          <a:xfrm>
            <a:off x="5973103" y="419180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Active participation by as many members of the group as possible is the preferred approach</a:t>
            </a:r>
            <a:endParaRPr sz="800"/>
          </a:p>
        </p:txBody>
      </p:sp>
      <p:sp>
        <p:nvSpPr>
          <p:cNvPr id="275" name="Google Shape;275;p21"/>
          <p:cNvSpPr/>
          <p:nvPr/>
        </p:nvSpPr>
        <p:spPr>
          <a:xfrm>
            <a:off x="5885050" y="2409050"/>
            <a:ext cx="2414400" cy="1255800"/>
          </a:xfrm>
          <a:prstGeom prst="rect">
            <a:avLst/>
          </a:prstGeom>
          <a:solidFill>
            <a:srgbClr val="6D9EEB"/>
          </a:solidFill>
          <a:ln cap="flat" cmpd="sng" w="9525">
            <a:solidFill>
              <a:srgbClr val="6D9EE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1"/>
          <p:cNvSpPr txBox="1"/>
          <p:nvPr>
            <p:ph type="title"/>
          </p:nvPr>
        </p:nvSpPr>
        <p:spPr>
          <a:xfrm>
            <a:off x="5973103" y="2505803"/>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solidFill>
                  <a:srgbClr val="FFFFFF"/>
                </a:solidFill>
              </a:rPr>
              <a:t>Maximum Inclusion</a:t>
            </a:r>
            <a:endParaRPr sz="1000">
              <a:solidFill>
                <a:srgbClr val="FFFFFF"/>
              </a:solidFill>
            </a:endParaRPr>
          </a:p>
        </p:txBody>
      </p:sp>
      <p:sp>
        <p:nvSpPr>
          <p:cNvPr id="277" name="Google Shape;277;p21"/>
          <p:cNvSpPr txBox="1"/>
          <p:nvPr>
            <p:ph idx="4294967295" type="body"/>
          </p:nvPr>
        </p:nvSpPr>
        <p:spPr>
          <a:xfrm>
            <a:off x="5973103" y="293600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solidFill>
                  <a:srgbClr val="FFFFFF"/>
                </a:solidFill>
              </a:rPr>
              <a:t>A large group should be established and as many as possible should be involved</a:t>
            </a:r>
            <a:endParaRPr sz="800">
              <a:solidFill>
                <a:srgbClr val="FFFFFF"/>
              </a:solidFill>
            </a:endParaRPr>
          </a:p>
        </p:txBody>
      </p:sp>
      <p:sp>
        <p:nvSpPr>
          <p:cNvPr id="278" name="Google Shape;278;p21"/>
          <p:cNvSpPr txBox="1"/>
          <p:nvPr/>
        </p:nvSpPr>
        <p:spPr>
          <a:xfrm>
            <a:off x="1056250" y="1985075"/>
            <a:ext cx="6352800" cy="3420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000">
                <a:solidFill>
                  <a:schemeClr val="accent1"/>
                </a:solidFill>
                <a:latin typeface="Lato"/>
                <a:ea typeface="Lato"/>
                <a:cs typeface="Lato"/>
                <a:sym typeface="Lato"/>
              </a:rPr>
              <a:t>Identified by </a:t>
            </a:r>
            <a:r>
              <a:rPr i="1" lang="en-GB" sz="1000">
                <a:solidFill>
                  <a:schemeClr val="accent1"/>
                </a:solidFill>
                <a:latin typeface="Lato"/>
                <a:ea typeface="Lato"/>
                <a:cs typeface="Lato"/>
                <a:sym typeface="Lato"/>
              </a:rPr>
              <a:t>Rosic (2018)</a:t>
            </a:r>
            <a:r>
              <a:rPr lang="en-GB" sz="1000">
                <a:solidFill>
                  <a:schemeClr val="accent1"/>
                </a:solidFill>
                <a:latin typeface="Lato"/>
                <a:ea typeface="Lato"/>
                <a:cs typeface="Lato"/>
                <a:sym typeface="Lato"/>
              </a:rPr>
              <a:t> based on data collected from Wikipedia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3">
                                            <p:txEl>
                                              <p:pRg end="0" st="0"/>
                                            </p:txEl>
                                          </p:spTgt>
                                        </p:tgtEl>
                                        <p:attrNameLst>
                                          <p:attrName>style.visibility</p:attrName>
                                        </p:attrNameLst>
                                      </p:cBhvr>
                                      <p:to>
                                        <p:strVal val="visible"/>
                                      </p:to>
                                    </p:set>
                                    <p:animEffect filter="fade" transition="in">
                                      <p:cBhvr>
                                        <p:cTn dur="1000"/>
                                        <p:tgtEl>
                                          <p:spTgt spid="26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1000"/>
                                        <p:tgtEl>
                                          <p:spTgt spid="2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par>
                                <p:cTn fill="hold" nodeType="with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par>
                                <p:cTn fill="hold" nodeType="with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Blockchain Proofs: Consensus </a:t>
            </a:r>
            <a:endParaRPr/>
          </a:p>
        </p:txBody>
      </p:sp>
      <p:sp>
        <p:nvSpPr>
          <p:cNvPr id="284" name="Google Shape;284;p22"/>
          <p:cNvSpPr txBox="1"/>
          <p:nvPr>
            <p:ph idx="1" type="body"/>
          </p:nvPr>
        </p:nvSpPr>
        <p:spPr>
          <a:xfrm>
            <a:off x="796025" y="2612275"/>
            <a:ext cx="4647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Consensus mechanisms establish the protocols which ensure that all nodes are synchronised and in alignment with one another. </a:t>
            </a:r>
            <a:endParaRPr sz="1200"/>
          </a:p>
        </p:txBody>
      </p:sp>
      <p:pic>
        <p:nvPicPr>
          <p:cNvPr id="285" name="Google Shape;285;p22"/>
          <p:cNvPicPr preferRelativeResize="0"/>
          <p:nvPr/>
        </p:nvPicPr>
        <p:blipFill>
          <a:blip r:embed="rId3">
            <a:alphaModFix/>
          </a:blip>
          <a:stretch>
            <a:fillRect/>
          </a:stretch>
        </p:blipFill>
        <p:spPr>
          <a:xfrm>
            <a:off x="5443337" y="2006763"/>
            <a:ext cx="3700713" cy="2080650"/>
          </a:xfrm>
          <a:prstGeom prst="rect">
            <a:avLst/>
          </a:prstGeom>
          <a:noFill/>
          <a:ln>
            <a:noFill/>
          </a:ln>
        </p:spPr>
      </p:pic>
      <p:sp>
        <p:nvSpPr>
          <p:cNvPr id="286" name="Google Shape;286;p22"/>
          <p:cNvSpPr txBox="1"/>
          <p:nvPr/>
        </p:nvSpPr>
        <p:spPr>
          <a:xfrm>
            <a:off x="5786450" y="4087425"/>
            <a:ext cx="3260700" cy="3213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i="1" lang="en-GB" sz="800">
                <a:solidFill>
                  <a:schemeClr val="accent1"/>
                </a:solidFill>
                <a:latin typeface="Lato"/>
                <a:ea typeface="Lato"/>
                <a:cs typeface="Lato"/>
                <a:sym typeface="Lato"/>
              </a:rPr>
              <a:t>Figure 1. Image of Blockchain Terms. Blockgenic (2018)</a:t>
            </a:r>
            <a:endParaRPr i="1" sz="800">
              <a:solidFill>
                <a:schemeClr val="accent1"/>
              </a:solidFill>
              <a:latin typeface="Lato"/>
              <a:ea typeface="Lato"/>
              <a:cs typeface="Lato"/>
              <a:sym typeface="Lato"/>
            </a:endParaRPr>
          </a:p>
        </p:txBody>
      </p:sp>
      <p:sp>
        <p:nvSpPr>
          <p:cNvPr id="287" name="Google Shape;287;p22"/>
          <p:cNvSpPr txBox="1"/>
          <p:nvPr>
            <p:ph idx="1" type="body"/>
          </p:nvPr>
        </p:nvSpPr>
        <p:spPr>
          <a:xfrm>
            <a:off x="796025" y="3221875"/>
            <a:ext cx="4647300" cy="76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The nodes all agree on which transactions should be appended to the blockchain based on their vali</a:t>
            </a:r>
            <a:r>
              <a:rPr lang="en-GB" sz="1200"/>
              <a:t>dation rules. Transactions are validated and checked consistentl</a:t>
            </a:r>
            <a:r>
              <a:rPr lang="en-GB" sz="1200"/>
              <a:t>y by all nodes. </a:t>
            </a:r>
            <a:endParaRPr sz="1200"/>
          </a:p>
        </p:txBody>
      </p:sp>
      <p:sp>
        <p:nvSpPr>
          <p:cNvPr id="288" name="Google Shape;288;p22"/>
          <p:cNvSpPr txBox="1"/>
          <p:nvPr>
            <p:ph idx="1" type="body"/>
          </p:nvPr>
        </p:nvSpPr>
        <p:spPr>
          <a:xfrm>
            <a:off x="796025" y="2002675"/>
            <a:ext cx="4647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Although being one component of a blockchain system, they are critical in supporting the correct functioning of a blockchain.</a:t>
            </a:r>
            <a:endParaRPr sz="1200"/>
          </a:p>
        </p:txBody>
      </p:sp>
      <p:sp>
        <p:nvSpPr>
          <p:cNvPr id="289" name="Google Shape;289;p22"/>
          <p:cNvSpPr txBox="1"/>
          <p:nvPr>
            <p:ph idx="1" type="body"/>
          </p:nvPr>
        </p:nvSpPr>
        <p:spPr>
          <a:xfrm>
            <a:off x="796025" y="4087425"/>
            <a:ext cx="4647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200"/>
              <a:t>Blockchains run the risk of serious attacks without a suitable consensus mechanism, e.g. double-spend attack.</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par>
                                <p:cTn fill="hold" nodeType="withEffect" presetClass="entr" presetID="10" presetSubtype="0">
                                  <p:stCondLst>
                                    <p:cond delay="0"/>
                                  </p:stCondLst>
                                  <p:childTnLst>
                                    <p:set>
                                      <p:cBhvr>
                                        <p:cTn dur="1" fill="hold">
                                          <p:stCondLst>
                                            <p:cond delay="0"/>
                                          </p:stCondLst>
                                        </p:cTn>
                                        <p:tgtEl>
                                          <p:spTgt spid="285"/>
                                        </p:tgtEl>
                                        <p:attrNameLst>
                                          <p:attrName>style.visibility</p:attrName>
                                        </p:attrNameLst>
                                      </p:cBhvr>
                                      <p:to>
                                        <p:strVal val="visible"/>
                                      </p:to>
                                    </p:set>
                                    <p:animEffect filter="fade" transition="in">
                                      <p:cBhvr>
                                        <p:cTn dur="1000"/>
                                        <p:tgtEl>
                                          <p:spTgt spid="2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Google Shape;294;p23"/>
          <p:cNvSpPr txBox="1"/>
          <p:nvPr>
            <p:ph type="title"/>
          </p:nvPr>
        </p:nvSpPr>
        <p:spPr>
          <a:xfrm>
            <a:off x="730000" y="1515500"/>
            <a:ext cx="2782500" cy="949200"/>
          </a:xfrm>
          <a:prstGeom prst="rect">
            <a:avLst/>
          </a:prstGeom>
          <a:solidFill>
            <a:srgbClr val="6D9EEB"/>
          </a:solidFill>
        </p:spPr>
        <p:txBody>
          <a:bodyPr anchorCtr="0" anchor="t" bIns="91425" lIns="91425" spcFirstLastPara="1" rIns="91425" wrap="square" tIns="91425">
            <a:noAutofit/>
          </a:bodyPr>
          <a:lstStyle/>
          <a:p>
            <a:pPr indent="0" lvl="0" marL="0" rtl="0" algn="ctr">
              <a:spcBef>
                <a:spcPts val="0"/>
              </a:spcBef>
              <a:spcAft>
                <a:spcPts val="0"/>
              </a:spcAft>
              <a:buNone/>
            </a:pPr>
            <a:r>
              <a:rPr lang="en-GB" sz="2500"/>
              <a:t>Many ways to reach consensus</a:t>
            </a:r>
            <a:endParaRPr sz="2500"/>
          </a:p>
        </p:txBody>
      </p:sp>
      <p:sp>
        <p:nvSpPr>
          <p:cNvPr id="295" name="Google Shape;295;p23"/>
          <p:cNvSpPr txBox="1"/>
          <p:nvPr>
            <p:ph idx="1" type="subTitle"/>
          </p:nvPr>
        </p:nvSpPr>
        <p:spPr>
          <a:xfrm>
            <a:off x="730000" y="2657375"/>
            <a:ext cx="2782500" cy="435900"/>
          </a:xfrm>
          <a:prstGeom prst="rect">
            <a:avLst/>
          </a:prstGeom>
          <a:solidFill>
            <a:srgbClr val="6D9EEB"/>
          </a:solidFill>
        </p:spPr>
        <p:txBody>
          <a:bodyPr anchorCtr="0" anchor="t" bIns="91425" lIns="91425" spcFirstLastPara="1" rIns="91425" wrap="square" tIns="91425">
            <a:noAutofit/>
          </a:bodyPr>
          <a:lstStyle/>
          <a:p>
            <a:pPr indent="0" lvl="0" marL="0" rtl="0" algn="ctr">
              <a:spcBef>
                <a:spcPts val="0"/>
              </a:spcBef>
              <a:spcAft>
                <a:spcPts val="0"/>
              </a:spcAft>
              <a:buNone/>
            </a:pPr>
            <a:r>
              <a:rPr lang="en-GB" sz="1800"/>
              <a:t>Which one to choose?</a:t>
            </a:r>
            <a:endParaRPr sz="1800"/>
          </a:p>
        </p:txBody>
      </p:sp>
      <p:pic>
        <p:nvPicPr>
          <p:cNvPr id="296" name="Google Shape;296;p23"/>
          <p:cNvPicPr preferRelativeResize="0"/>
          <p:nvPr/>
        </p:nvPicPr>
        <p:blipFill>
          <a:blip r:embed="rId3">
            <a:alphaModFix/>
          </a:blip>
          <a:stretch>
            <a:fillRect/>
          </a:stretch>
        </p:blipFill>
        <p:spPr>
          <a:xfrm>
            <a:off x="3827000" y="457200"/>
            <a:ext cx="5020000" cy="4135200"/>
          </a:xfrm>
          <a:prstGeom prst="rect">
            <a:avLst/>
          </a:prstGeom>
          <a:noFill/>
          <a:ln>
            <a:noFill/>
          </a:ln>
        </p:spPr>
      </p:pic>
      <p:sp>
        <p:nvSpPr>
          <p:cNvPr id="297" name="Google Shape;297;p23"/>
          <p:cNvSpPr txBox="1"/>
          <p:nvPr>
            <p:ph idx="1" type="subTitle"/>
          </p:nvPr>
        </p:nvSpPr>
        <p:spPr>
          <a:xfrm>
            <a:off x="730000" y="3330600"/>
            <a:ext cx="2782500" cy="1358700"/>
          </a:xfrm>
          <a:prstGeom prst="rect">
            <a:avLst/>
          </a:prstGeom>
          <a:solidFill>
            <a:srgbClr val="6D9EEB"/>
          </a:solidFill>
        </p:spPr>
        <p:txBody>
          <a:bodyPr anchorCtr="0" anchor="t" bIns="91425" lIns="91425" spcFirstLastPara="1" rIns="91425" wrap="square" tIns="91425">
            <a:noAutofit/>
          </a:bodyPr>
          <a:lstStyle/>
          <a:p>
            <a:pPr indent="0" lvl="0" marL="0" rtl="0" algn="ctr">
              <a:spcBef>
                <a:spcPts val="0"/>
              </a:spcBef>
              <a:spcAft>
                <a:spcPts val="0"/>
              </a:spcAft>
              <a:buNone/>
            </a:pPr>
            <a:r>
              <a:rPr lang="en-GB" sz="1800"/>
              <a:t>Fully Decentralised</a:t>
            </a:r>
            <a:endParaRPr sz="1800"/>
          </a:p>
          <a:p>
            <a:pPr indent="0" lvl="0" marL="0" rtl="0" algn="ctr">
              <a:lnSpc>
                <a:spcPct val="115000"/>
              </a:lnSpc>
              <a:spcBef>
                <a:spcPts val="0"/>
              </a:spcBef>
              <a:spcAft>
                <a:spcPts val="0"/>
              </a:spcAft>
              <a:buNone/>
            </a:pPr>
            <a:r>
              <a:rPr lang="en-GB" sz="1800"/>
              <a:t>Consensus</a:t>
            </a:r>
            <a:endParaRPr sz="1800"/>
          </a:p>
          <a:p>
            <a:pPr indent="0" lvl="0" marL="0" rtl="0" algn="ctr">
              <a:lnSpc>
                <a:spcPct val="115000"/>
              </a:lnSpc>
              <a:spcBef>
                <a:spcPts val="0"/>
              </a:spcBef>
              <a:spcAft>
                <a:spcPts val="0"/>
              </a:spcAft>
              <a:buNone/>
            </a:pPr>
            <a:r>
              <a:rPr lang="en-GB" sz="1800"/>
              <a:t>VS</a:t>
            </a:r>
            <a:endParaRPr sz="1800"/>
          </a:p>
          <a:p>
            <a:pPr indent="0" lvl="0" marL="0" rtl="0" algn="ctr">
              <a:spcBef>
                <a:spcPts val="0"/>
              </a:spcBef>
              <a:spcAft>
                <a:spcPts val="0"/>
              </a:spcAft>
              <a:buNone/>
            </a:pPr>
            <a:r>
              <a:rPr lang="en-GB" sz="1800"/>
              <a:t>Leader Based Consensus</a:t>
            </a:r>
            <a:endParaRPr sz="1800"/>
          </a:p>
        </p:txBody>
      </p:sp>
      <p:sp>
        <p:nvSpPr>
          <p:cNvPr id="298" name="Google Shape;298;p23"/>
          <p:cNvSpPr txBox="1"/>
          <p:nvPr/>
        </p:nvSpPr>
        <p:spPr>
          <a:xfrm>
            <a:off x="4837350" y="4592400"/>
            <a:ext cx="3627900" cy="321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i="1" lang="en-GB" sz="1000">
                <a:solidFill>
                  <a:schemeClr val="accent1"/>
                </a:solidFill>
                <a:latin typeface="Lato"/>
                <a:ea typeface="Lato"/>
                <a:cs typeface="Lato"/>
                <a:sym typeface="Lato"/>
              </a:rPr>
              <a:t>Figure 2. Blockchain Consensus Algorithms. </a:t>
            </a:r>
            <a:r>
              <a:rPr i="1" lang="en-GB" sz="1000">
                <a:solidFill>
                  <a:schemeClr val="accent1"/>
                </a:solidFill>
                <a:latin typeface="Lato"/>
                <a:ea typeface="Lato"/>
                <a:cs typeface="Lato"/>
                <a:sym typeface="Lato"/>
              </a:rPr>
              <a:t>Bhardwaj </a:t>
            </a:r>
            <a:r>
              <a:rPr i="1" lang="en-GB" sz="1000">
                <a:solidFill>
                  <a:schemeClr val="accent1"/>
                </a:solidFill>
                <a:latin typeface="Lato"/>
                <a:ea typeface="Lato"/>
                <a:cs typeface="Lato"/>
                <a:sym typeface="Lato"/>
              </a:rPr>
              <a:t>(2019)</a:t>
            </a:r>
            <a:endParaRPr i="1" sz="1000">
              <a:solidFill>
                <a:schemeClr val="accen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1000"/>
                                        <p:tgtEl>
                                          <p:spTgt spid="2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par>
                                <p:cTn fill="hold" nodeType="with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Work</a:t>
            </a:r>
            <a:endParaRPr/>
          </a:p>
        </p:txBody>
      </p:sp>
      <p:sp>
        <p:nvSpPr>
          <p:cNvPr id="304" name="Google Shape;304;p24"/>
          <p:cNvSpPr txBox="1"/>
          <p:nvPr>
            <p:ph idx="1" type="body"/>
          </p:nvPr>
        </p:nvSpPr>
        <p:spPr>
          <a:xfrm>
            <a:off x="729450" y="1800000"/>
            <a:ext cx="5608200" cy="535200"/>
          </a:xfrm>
          <a:prstGeom prst="rect">
            <a:avLst/>
          </a:prstGeom>
        </p:spPr>
        <p:txBody>
          <a:bodyPr anchorCtr="0" anchor="t" bIns="91425" lIns="91425" spcFirstLastPara="1" rIns="91425" wrap="square" tIns="270000">
            <a:noAutofit/>
          </a:bodyPr>
          <a:lstStyle/>
          <a:p>
            <a:pPr indent="-298450" lvl="0" marL="360000" rtl="0" algn="l">
              <a:spcBef>
                <a:spcPts val="0"/>
              </a:spcBef>
              <a:spcAft>
                <a:spcPts val="0"/>
              </a:spcAft>
              <a:buSzPts val="1100"/>
              <a:buChar char="●"/>
            </a:pPr>
            <a:r>
              <a:rPr lang="en-GB" sz="1100"/>
              <a:t>The miners “try and solve a hard computational problem in order to validate a batch of transactions and add them as a new block to the blockchain” (</a:t>
            </a:r>
            <a:r>
              <a:rPr i="1" lang="en-GB" sz="1100"/>
              <a:t>Porat et al, 2017</a:t>
            </a:r>
            <a:r>
              <a:rPr lang="en-GB" sz="1100"/>
              <a:t>)</a:t>
            </a:r>
            <a:endParaRPr sz="1100"/>
          </a:p>
        </p:txBody>
      </p:sp>
      <p:pic>
        <p:nvPicPr>
          <p:cNvPr id="305" name="Google Shape;305;p24"/>
          <p:cNvPicPr preferRelativeResize="0"/>
          <p:nvPr/>
        </p:nvPicPr>
        <p:blipFill>
          <a:blip r:embed="rId3">
            <a:alphaModFix/>
          </a:blip>
          <a:stretch>
            <a:fillRect/>
          </a:stretch>
        </p:blipFill>
        <p:spPr>
          <a:xfrm>
            <a:off x="6245025" y="1730700"/>
            <a:ext cx="2731276" cy="2029548"/>
          </a:xfrm>
          <a:prstGeom prst="rect">
            <a:avLst/>
          </a:prstGeom>
          <a:noFill/>
          <a:ln>
            <a:noFill/>
          </a:ln>
        </p:spPr>
      </p:pic>
      <p:sp>
        <p:nvSpPr>
          <p:cNvPr id="306" name="Google Shape;306;p24"/>
          <p:cNvSpPr txBox="1"/>
          <p:nvPr/>
        </p:nvSpPr>
        <p:spPr>
          <a:xfrm>
            <a:off x="6597775" y="3760250"/>
            <a:ext cx="2378400" cy="327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i="1" lang="en-GB" sz="800">
                <a:solidFill>
                  <a:schemeClr val="accent1"/>
                </a:solidFill>
                <a:latin typeface="Lato"/>
                <a:ea typeface="Lato"/>
                <a:cs typeface="Lato"/>
                <a:sym typeface="Lato"/>
              </a:rPr>
              <a:t>Figure 3. Proof of Work. Chainbits Staff (2018)</a:t>
            </a:r>
            <a:endParaRPr i="1" sz="800">
              <a:solidFill>
                <a:schemeClr val="accent1"/>
              </a:solidFill>
              <a:latin typeface="Lato"/>
              <a:ea typeface="Lato"/>
              <a:cs typeface="Lato"/>
              <a:sym typeface="Lato"/>
            </a:endParaRPr>
          </a:p>
        </p:txBody>
      </p:sp>
      <p:sp>
        <p:nvSpPr>
          <p:cNvPr id="307" name="Google Shape;307;p24"/>
          <p:cNvSpPr txBox="1"/>
          <p:nvPr>
            <p:ph idx="1" type="body"/>
          </p:nvPr>
        </p:nvSpPr>
        <p:spPr>
          <a:xfrm>
            <a:off x="729450" y="2333400"/>
            <a:ext cx="5608200" cy="535200"/>
          </a:xfrm>
          <a:prstGeom prst="rect">
            <a:avLst/>
          </a:prstGeom>
        </p:spPr>
        <p:txBody>
          <a:bodyPr anchorCtr="0" anchor="t" bIns="91425" lIns="91425" spcFirstLastPara="1" rIns="91425" wrap="square" tIns="270000">
            <a:noAutofit/>
          </a:bodyPr>
          <a:lstStyle/>
          <a:p>
            <a:pPr indent="-298450" lvl="0" marL="360000" rtl="0" algn="l">
              <a:spcBef>
                <a:spcPts val="0"/>
              </a:spcBef>
              <a:spcAft>
                <a:spcPts val="0"/>
              </a:spcAft>
              <a:buSzPts val="1100"/>
              <a:buChar char="●"/>
            </a:pPr>
            <a:r>
              <a:rPr lang="en-GB" sz="1100"/>
              <a:t>The blocks secure the transactions by demanding a large amount of energy and computational resources be spent in order to solve the hard problem</a:t>
            </a:r>
            <a:endParaRPr sz="1100"/>
          </a:p>
        </p:txBody>
      </p:sp>
      <p:sp>
        <p:nvSpPr>
          <p:cNvPr id="308" name="Google Shape;308;p24"/>
          <p:cNvSpPr txBox="1"/>
          <p:nvPr>
            <p:ph idx="1" type="body"/>
          </p:nvPr>
        </p:nvSpPr>
        <p:spPr>
          <a:xfrm>
            <a:off x="729450" y="2866800"/>
            <a:ext cx="5608200" cy="535200"/>
          </a:xfrm>
          <a:prstGeom prst="rect">
            <a:avLst/>
          </a:prstGeom>
        </p:spPr>
        <p:txBody>
          <a:bodyPr anchorCtr="0" anchor="t" bIns="91425" lIns="91425" spcFirstLastPara="1" rIns="91425" wrap="square" tIns="270000">
            <a:noAutofit/>
          </a:bodyPr>
          <a:lstStyle/>
          <a:p>
            <a:pPr indent="-298450" lvl="0" marL="360000" rtl="0" algn="l">
              <a:spcBef>
                <a:spcPts val="0"/>
              </a:spcBef>
              <a:spcAft>
                <a:spcPts val="0"/>
              </a:spcAft>
              <a:buSzPts val="1100"/>
              <a:buChar char="●"/>
            </a:pPr>
            <a:r>
              <a:rPr lang="en-GB" sz="1100"/>
              <a:t>The computational challenge which the miner must solve has been constructed in a manner which makes it extremely difficult to solve</a:t>
            </a:r>
            <a:endParaRPr sz="1100"/>
          </a:p>
        </p:txBody>
      </p:sp>
      <p:sp>
        <p:nvSpPr>
          <p:cNvPr id="309" name="Google Shape;309;p24"/>
          <p:cNvSpPr txBox="1"/>
          <p:nvPr>
            <p:ph idx="1" type="body"/>
          </p:nvPr>
        </p:nvSpPr>
        <p:spPr>
          <a:xfrm>
            <a:off x="729450" y="3400200"/>
            <a:ext cx="5608200" cy="535200"/>
          </a:xfrm>
          <a:prstGeom prst="rect">
            <a:avLst/>
          </a:prstGeom>
        </p:spPr>
        <p:txBody>
          <a:bodyPr anchorCtr="0" anchor="t" bIns="91425" lIns="91425" spcFirstLastPara="1" rIns="91425" wrap="square" tIns="270000">
            <a:noAutofit/>
          </a:bodyPr>
          <a:lstStyle/>
          <a:p>
            <a:pPr indent="-298450" lvl="0" marL="360000" rtl="0" algn="l">
              <a:spcBef>
                <a:spcPts val="0"/>
              </a:spcBef>
              <a:spcAft>
                <a:spcPts val="0"/>
              </a:spcAft>
              <a:buSzPts val="1100"/>
              <a:buChar char="●"/>
            </a:pPr>
            <a:r>
              <a:rPr lang="en-GB" sz="1100"/>
              <a:t>When the miner eventually solves the challenge, they broadcast their “winning” block to the network and it is subsequently validated by the other nodes and they receive their award (subsidy + transaction fees)</a:t>
            </a:r>
            <a:endParaRPr sz="1100"/>
          </a:p>
        </p:txBody>
      </p:sp>
      <p:sp>
        <p:nvSpPr>
          <p:cNvPr id="310" name="Google Shape;310;p24"/>
          <p:cNvSpPr txBox="1"/>
          <p:nvPr>
            <p:ph idx="1" type="body"/>
          </p:nvPr>
        </p:nvSpPr>
        <p:spPr>
          <a:xfrm>
            <a:off x="729450" y="4086000"/>
            <a:ext cx="5608200" cy="674700"/>
          </a:xfrm>
          <a:prstGeom prst="rect">
            <a:avLst/>
          </a:prstGeom>
        </p:spPr>
        <p:txBody>
          <a:bodyPr anchorCtr="0" anchor="t" bIns="91425" lIns="91425" spcFirstLastPara="1" rIns="91425" wrap="square" tIns="270000">
            <a:noAutofit/>
          </a:bodyPr>
          <a:lstStyle/>
          <a:p>
            <a:pPr indent="-298450" lvl="0" marL="360000" rtl="0" algn="l">
              <a:spcBef>
                <a:spcPts val="0"/>
              </a:spcBef>
              <a:spcAft>
                <a:spcPts val="0"/>
              </a:spcAft>
              <a:buSzPts val="1100"/>
              <a:buChar char="●"/>
            </a:pPr>
            <a:r>
              <a:rPr lang="en-GB" sz="1100"/>
              <a:t>The actual validation to determine whether a block is valid and can be added to the chain is a far simpler process</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1000"/>
                                        <p:tgtEl>
                                          <p:spTgt spid="3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Work - Positives</a:t>
            </a:r>
            <a:endParaRPr/>
          </a:p>
        </p:txBody>
      </p:sp>
      <p:sp>
        <p:nvSpPr>
          <p:cNvPr id="316" name="Google Shape;316;p25"/>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17" name="Google Shape;317;p25"/>
          <p:cNvSpPr txBox="1"/>
          <p:nvPr>
            <p:ph idx="1" type="body"/>
          </p:nvPr>
        </p:nvSpPr>
        <p:spPr>
          <a:xfrm>
            <a:off x="1847700" y="1974725"/>
            <a:ext cx="2832900" cy="12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Simplicity</a:t>
            </a:r>
            <a:endParaRPr b="1" sz="1100"/>
          </a:p>
          <a:p>
            <a:pPr indent="0" lvl="0" marL="0" rtl="0" algn="l">
              <a:spcBef>
                <a:spcPts val="0"/>
              </a:spcBef>
              <a:spcAft>
                <a:spcPts val="0"/>
              </a:spcAft>
              <a:buNone/>
            </a:pPr>
            <a:r>
              <a:rPr lang="en-GB" sz="1100"/>
              <a:t>No additional mechanisms are needed to manage bad behaviour</a:t>
            </a:r>
            <a:endParaRPr sz="1100"/>
          </a:p>
          <a:p>
            <a:pPr indent="0" lvl="0" marL="0" rtl="0" algn="l">
              <a:spcBef>
                <a:spcPts val="0"/>
              </a:spcBef>
              <a:spcAft>
                <a:spcPts val="0"/>
              </a:spcAft>
              <a:buNone/>
            </a:pPr>
            <a:r>
              <a:rPr lang="en-GB" sz="1100"/>
              <a:t>All actors need to expend money on equipment and energy</a:t>
            </a:r>
            <a:endParaRPr sz="1100"/>
          </a:p>
          <a:p>
            <a:pPr indent="0" lvl="0" marL="0" rtl="0" algn="l">
              <a:spcBef>
                <a:spcPts val="0"/>
              </a:spcBef>
              <a:spcAft>
                <a:spcPts val="0"/>
              </a:spcAft>
              <a:buNone/>
            </a:pPr>
            <a:r>
              <a:rPr lang="en-GB" sz="1100"/>
              <a:t>Stood the test of time</a:t>
            </a:r>
            <a:endParaRPr sz="1100"/>
          </a:p>
        </p:txBody>
      </p:sp>
      <p:sp>
        <p:nvSpPr>
          <p:cNvPr id="318" name="Google Shape;318;p25"/>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19" name="Google Shape;319;p25"/>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Difficult to find solution but easy to verify</a:t>
            </a:r>
            <a:endParaRPr b="1" sz="1100"/>
          </a:p>
          <a:p>
            <a:pPr indent="0" lvl="0" marL="0" rtl="0" algn="l">
              <a:spcBef>
                <a:spcPts val="0"/>
              </a:spcBef>
              <a:spcAft>
                <a:spcPts val="0"/>
              </a:spcAft>
              <a:buNone/>
            </a:pPr>
            <a:r>
              <a:rPr lang="en-GB" sz="1100"/>
              <a:t>A high degree of trust can be placed on the longest chain of blocks due to the aggregated amount of work involved</a:t>
            </a:r>
            <a:endParaRPr sz="1100"/>
          </a:p>
        </p:txBody>
      </p:sp>
      <p:sp>
        <p:nvSpPr>
          <p:cNvPr id="320" name="Google Shape;320;p25"/>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21" name="Google Shape;321;p25"/>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Defence from Denial of Service</a:t>
            </a:r>
            <a:endParaRPr b="1" sz="1100"/>
          </a:p>
          <a:p>
            <a:pPr indent="0" lvl="0" marL="0" rtl="0" algn="l">
              <a:spcBef>
                <a:spcPts val="0"/>
              </a:spcBef>
              <a:spcAft>
                <a:spcPts val="0"/>
              </a:spcAft>
              <a:buNone/>
            </a:pPr>
            <a:r>
              <a:rPr lang="en-GB" sz="1100"/>
              <a:t>The costs to do a DoS are very high due to the computational power needed</a:t>
            </a:r>
            <a:endParaRPr sz="1100"/>
          </a:p>
          <a:p>
            <a:pPr indent="0" lvl="0" marL="0" rtl="0" algn="l">
              <a:spcBef>
                <a:spcPts val="0"/>
              </a:spcBef>
              <a:spcAft>
                <a:spcPts val="0"/>
              </a:spcAft>
              <a:buNone/>
            </a:pPr>
            <a:r>
              <a:rPr lang="en-GB" sz="1100"/>
              <a:t>Messages only enter the network after adequate work has been performed</a:t>
            </a:r>
            <a:endParaRPr sz="1100"/>
          </a:p>
        </p:txBody>
      </p:sp>
      <p:sp>
        <p:nvSpPr>
          <p:cNvPr id="322" name="Google Shape;322;p25"/>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23" name="Google Shape;323;p25"/>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Open</a:t>
            </a:r>
            <a:endParaRPr b="1" sz="1100"/>
          </a:p>
          <a:p>
            <a:pPr indent="0" lvl="0" marL="0" rtl="0" algn="l">
              <a:spcBef>
                <a:spcPts val="0"/>
              </a:spcBef>
              <a:spcAft>
                <a:spcPts val="0"/>
              </a:spcAft>
              <a:buNone/>
            </a:pPr>
            <a:r>
              <a:rPr lang="en-GB" sz="1100"/>
              <a:t>The network is open to all with any computing power and no stake is needed</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par>
                                <p:cTn fill="hold" nodeType="withEffect" presetClass="entr" presetID="10" presetSubtype="0">
                                  <p:stCondLst>
                                    <p:cond delay="0"/>
                                  </p:stCondLst>
                                  <p:childTnLst>
                                    <p:set>
                                      <p:cBhvr>
                                        <p:cTn dur="1" fill="hold">
                                          <p:stCondLst>
                                            <p:cond delay="0"/>
                                          </p:stCondLst>
                                        </p:cTn>
                                        <p:tgtEl>
                                          <p:spTgt spid="319"/>
                                        </p:tgtEl>
                                        <p:attrNameLst>
                                          <p:attrName>style.visibility</p:attrName>
                                        </p:attrNameLst>
                                      </p:cBhvr>
                                      <p:to>
                                        <p:strVal val="visible"/>
                                      </p:to>
                                    </p:set>
                                    <p:animEffect filter="fade" transition="in">
                                      <p:cBhvr>
                                        <p:cTn dur="1000"/>
                                        <p:tgtEl>
                                          <p:spTgt spid="3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par>
                                <p:cTn fill="hold" nodeType="with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2"/>
                                        </p:tgtEl>
                                        <p:attrNameLst>
                                          <p:attrName>style.visibility</p:attrName>
                                        </p:attrNameLst>
                                      </p:cBhvr>
                                      <p:to>
                                        <p:strVal val="visible"/>
                                      </p:to>
                                    </p:set>
                                    <p:animEffect filter="fade" transition="in">
                                      <p:cBhvr>
                                        <p:cTn dur="1000"/>
                                        <p:tgtEl>
                                          <p:spTgt spid="322"/>
                                        </p:tgtEl>
                                      </p:cBhvr>
                                    </p:animEffect>
                                  </p:childTnLst>
                                </p:cTn>
                              </p:par>
                              <p:par>
                                <p:cTn fill="hold" nodeType="withEffect" presetClass="entr" presetID="10" presetSubtype="0">
                                  <p:stCondLst>
                                    <p:cond delay="0"/>
                                  </p:stCondLst>
                                  <p:childTnLst>
                                    <p:set>
                                      <p:cBhvr>
                                        <p:cTn dur="1" fill="hold">
                                          <p:stCondLst>
                                            <p:cond delay="0"/>
                                          </p:stCondLst>
                                        </p:cTn>
                                        <p:tgtEl>
                                          <p:spTgt spid="323"/>
                                        </p:tgtEl>
                                        <p:attrNameLst>
                                          <p:attrName>style.visibility</p:attrName>
                                        </p:attrNameLst>
                                      </p:cBhvr>
                                      <p:to>
                                        <p:strVal val="visible"/>
                                      </p:to>
                                    </p:set>
                                    <p:animEffect filter="fade" transition="in">
                                      <p:cBhvr>
                                        <p:cTn dur="1000"/>
                                        <p:tgtEl>
                                          <p:spTgt spid="3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7" name="Shape 327"/>
        <p:cNvGrpSpPr/>
        <p:nvPr/>
      </p:nvGrpSpPr>
      <p:grpSpPr>
        <a:xfrm>
          <a:off x="0" y="0"/>
          <a:ext cx="0" cy="0"/>
          <a:chOff x="0" y="0"/>
          <a:chExt cx="0" cy="0"/>
        </a:xfrm>
      </p:grpSpPr>
      <p:sp>
        <p:nvSpPr>
          <p:cNvPr id="328" name="Google Shape;328;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Proof of Work - Limitations</a:t>
            </a:r>
            <a:endParaRPr/>
          </a:p>
        </p:txBody>
      </p:sp>
      <p:sp>
        <p:nvSpPr>
          <p:cNvPr id="329" name="Google Shape;329;p26"/>
          <p:cNvSpPr/>
          <p:nvPr/>
        </p:nvSpPr>
        <p:spPr>
          <a:xfrm>
            <a:off x="1400790" y="21816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330" name="Google Shape;330;p26"/>
          <p:cNvSpPr txBox="1"/>
          <p:nvPr>
            <p:ph idx="1" type="body"/>
          </p:nvPr>
        </p:nvSpPr>
        <p:spPr>
          <a:xfrm>
            <a:off x="1847700" y="2065325"/>
            <a:ext cx="2832900" cy="131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Security attacks</a:t>
            </a:r>
            <a:endParaRPr b="1" sz="1100"/>
          </a:p>
          <a:p>
            <a:pPr indent="0" lvl="0" marL="0" rtl="0" algn="l">
              <a:spcBef>
                <a:spcPts val="0"/>
              </a:spcBef>
              <a:spcAft>
                <a:spcPts val="0"/>
              </a:spcAft>
              <a:buNone/>
            </a:pPr>
            <a:r>
              <a:rPr lang="en-GB" sz="1100"/>
              <a:t>Majority attack (51% attack)</a:t>
            </a:r>
            <a:endParaRPr sz="1100"/>
          </a:p>
          <a:p>
            <a:pPr indent="0" lvl="0" marL="0" rtl="0" algn="l">
              <a:spcBef>
                <a:spcPts val="0"/>
              </a:spcBef>
              <a:spcAft>
                <a:spcPts val="0"/>
              </a:spcAft>
              <a:buNone/>
            </a:pPr>
            <a:r>
              <a:rPr lang="en-GB" sz="1100"/>
              <a:t>Attacker has power to control most events in the network</a:t>
            </a:r>
            <a:endParaRPr sz="1100"/>
          </a:p>
          <a:p>
            <a:pPr indent="0" lvl="0" marL="0" rtl="0" algn="l">
              <a:spcBef>
                <a:spcPts val="0"/>
              </a:spcBef>
              <a:spcAft>
                <a:spcPts val="0"/>
              </a:spcAft>
              <a:buNone/>
            </a:pPr>
            <a:r>
              <a:rPr lang="en-GB" sz="1100"/>
              <a:t>Monopolise generating new blocks and reverse transactions</a:t>
            </a:r>
            <a:endParaRPr sz="1100"/>
          </a:p>
        </p:txBody>
      </p:sp>
      <p:sp>
        <p:nvSpPr>
          <p:cNvPr id="331" name="Google Shape;331;p26"/>
          <p:cNvSpPr/>
          <p:nvPr/>
        </p:nvSpPr>
        <p:spPr>
          <a:xfrm>
            <a:off x="1400790" y="3630050"/>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332" name="Google Shape;332;p26"/>
          <p:cNvSpPr txBox="1"/>
          <p:nvPr>
            <p:ph idx="1" type="body"/>
          </p:nvPr>
        </p:nvSpPr>
        <p:spPr>
          <a:xfrm>
            <a:off x="1847691" y="35338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Energy consumption</a:t>
            </a:r>
            <a:endParaRPr b="1" sz="1100"/>
          </a:p>
          <a:p>
            <a:pPr indent="0" lvl="0" marL="0" rtl="0" algn="l">
              <a:spcBef>
                <a:spcPts val="0"/>
              </a:spcBef>
              <a:spcAft>
                <a:spcPts val="0"/>
              </a:spcAft>
              <a:buNone/>
            </a:pPr>
            <a:r>
              <a:rPr lang="en-GB" sz="1100"/>
              <a:t>Large amounts of electricity are required</a:t>
            </a:r>
            <a:endParaRPr sz="1100"/>
          </a:p>
          <a:p>
            <a:pPr indent="0" lvl="0" marL="0" rtl="0" algn="l">
              <a:spcBef>
                <a:spcPts val="0"/>
              </a:spcBef>
              <a:spcAft>
                <a:spcPts val="0"/>
              </a:spcAft>
              <a:buNone/>
            </a:pPr>
            <a:r>
              <a:rPr lang="en-GB" sz="1100"/>
              <a:t>Energy used is bad for environment</a:t>
            </a:r>
            <a:endParaRPr sz="1100"/>
          </a:p>
        </p:txBody>
      </p:sp>
      <p:sp>
        <p:nvSpPr>
          <p:cNvPr id="333" name="Google Shape;333;p26"/>
          <p:cNvSpPr/>
          <p:nvPr/>
        </p:nvSpPr>
        <p:spPr>
          <a:xfrm>
            <a:off x="5090809" y="21816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334" name="Google Shape;334;p26"/>
          <p:cNvSpPr txBox="1"/>
          <p:nvPr>
            <p:ph idx="1" type="body"/>
          </p:nvPr>
        </p:nvSpPr>
        <p:spPr>
          <a:xfrm>
            <a:off x="5536112" y="18538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Huge expenses</a:t>
            </a:r>
            <a:endParaRPr b="1" sz="1100"/>
          </a:p>
          <a:p>
            <a:pPr indent="0" lvl="0" marL="0" rtl="0" algn="l">
              <a:spcBef>
                <a:spcPts val="0"/>
              </a:spcBef>
              <a:spcAft>
                <a:spcPts val="0"/>
              </a:spcAft>
              <a:buNone/>
            </a:pPr>
            <a:r>
              <a:rPr lang="en-GB" sz="1100"/>
              <a:t>Highly specialized computer hardware</a:t>
            </a:r>
            <a:endParaRPr sz="1100"/>
          </a:p>
          <a:p>
            <a:pPr indent="0" lvl="0" marL="0" rtl="0" algn="l">
              <a:spcBef>
                <a:spcPts val="0"/>
              </a:spcBef>
              <a:spcAft>
                <a:spcPts val="0"/>
              </a:spcAft>
              <a:buNone/>
            </a:pPr>
            <a:r>
              <a:rPr lang="en-GB" sz="1100"/>
              <a:t>Move from CPU, GPU, FPGA to ASIC</a:t>
            </a:r>
            <a:endParaRPr sz="1100"/>
          </a:p>
          <a:p>
            <a:pPr indent="0" lvl="0" marL="0" rtl="0" algn="l">
              <a:spcBef>
                <a:spcPts val="0"/>
              </a:spcBef>
              <a:spcAft>
                <a:spcPts val="0"/>
              </a:spcAft>
              <a:buNone/>
            </a:pPr>
            <a:r>
              <a:rPr lang="en-GB" sz="1100"/>
              <a:t>Barrier to entry and participation</a:t>
            </a:r>
            <a:endParaRPr sz="1100"/>
          </a:p>
          <a:p>
            <a:pPr indent="0" lvl="0" marL="0" rtl="0" algn="l">
              <a:spcBef>
                <a:spcPts val="0"/>
              </a:spcBef>
              <a:spcAft>
                <a:spcPts val="0"/>
              </a:spcAft>
              <a:buNone/>
            </a:pPr>
            <a:r>
              <a:rPr lang="en-GB" sz="1100"/>
              <a:t>Can lead to “centralisation”</a:t>
            </a:r>
            <a:endParaRPr sz="1100"/>
          </a:p>
        </p:txBody>
      </p:sp>
      <p:sp>
        <p:nvSpPr>
          <p:cNvPr id="335" name="Google Shape;335;p26"/>
          <p:cNvSpPr/>
          <p:nvPr/>
        </p:nvSpPr>
        <p:spPr>
          <a:xfrm>
            <a:off x="5090809" y="3205075"/>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336" name="Google Shape;336;p26"/>
          <p:cNvSpPr txBox="1"/>
          <p:nvPr>
            <p:ph idx="1" type="body"/>
          </p:nvPr>
        </p:nvSpPr>
        <p:spPr>
          <a:xfrm>
            <a:off x="5536100" y="3093575"/>
            <a:ext cx="28329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“Uselessness” of computations</a:t>
            </a:r>
            <a:endParaRPr b="1" sz="1100"/>
          </a:p>
          <a:p>
            <a:pPr indent="0" lvl="0" marL="0" rtl="0" algn="l">
              <a:spcBef>
                <a:spcPts val="0"/>
              </a:spcBef>
              <a:spcAft>
                <a:spcPts val="0"/>
              </a:spcAft>
              <a:buNone/>
            </a:pPr>
            <a:r>
              <a:rPr lang="en-GB" sz="1100"/>
              <a:t>The calculations are not applicable anywhere else</a:t>
            </a:r>
            <a:endParaRPr sz="1100"/>
          </a:p>
        </p:txBody>
      </p:sp>
      <p:sp>
        <p:nvSpPr>
          <p:cNvPr id="337" name="Google Shape;337;p26"/>
          <p:cNvSpPr/>
          <p:nvPr/>
        </p:nvSpPr>
        <p:spPr>
          <a:xfrm>
            <a:off x="5090809" y="3988750"/>
            <a:ext cx="328800" cy="3288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5</a:t>
            </a:r>
            <a:endParaRPr b="1" sz="800">
              <a:solidFill>
                <a:srgbClr val="FFFFFF"/>
              </a:solidFill>
            </a:endParaRPr>
          </a:p>
        </p:txBody>
      </p:sp>
      <p:sp>
        <p:nvSpPr>
          <p:cNvPr id="338" name="Google Shape;338;p26"/>
          <p:cNvSpPr txBox="1"/>
          <p:nvPr>
            <p:ph idx="1" type="body"/>
          </p:nvPr>
        </p:nvSpPr>
        <p:spPr>
          <a:xfrm>
            <a:off x="5536100" y="3877250"/>
            <a:ext cx="2832900" cy="7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Scalability</a:t>
            </a:r>
            <a:endParaRPr b="1" sz="1100"/>
          </a:p>
          <a:p>
            <a:pPr indent="0" lvl="0" marL="0" rtl="0" algn="l">
              <a:spcBef>
                <a:spcPts val="0"/>
              </a:spcBef>
              <a:spcAft>
                <a:spcPts val="0"/>
              </a:spcAft>
              <a:buNone/>
            </a:pPr>
            <a:r>
              <a:rPr lang="en-GB" sz="1100"/>
              <a:t>Low transaction throughput</a:t>
            </a:r>
            <a:endParaRPr sz="1100"/>
          </a:p>
          <a:p>
            <a:pPr indent="0" lvl="0" marL="0" rtl="0" algn="l">
              <a:spcBef>
                <a:spcPts val="0"/>
              </a:spcBef>
              <a:spcAft>
                <a:spcPts val="0"/>
              </a:spcAft>
              <a:buNone/>
            </a:pPr>
            <a:r>
              <a:rPr lang="en-GB" sz="1100"/>
              <a:t>Reduced performance</a:t>
            </a:r>
            <a:endParaRPr sz="11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9"/>
                                        </p:tgtEl>
                                        <p:attrNameLst>
                                          <p:attrName>style.visibility</p:attrName>
                                        </p:attrNameLst>
                                      </p:cBhvr>
                                      <p:to>
                                        <p:strVal val="visible"/>
                                      </p:to>
                                    </p:set>
                                    <p:animEffect filter="fade" transition="in">
                                      <p:cBhvr>
                                        <p:cTn dur="1000"/>
                                        <p:tgtEl>
                                          <p:spTgt spid="329"/>
                                        </p:tgtEl>
                                      </p:cBhvr>
                                    </p:animEffect>
                                  </p:childTnLst>
                                </p:cTn>
                              </p:par>
                              <p:par>
                                <p:cTn fill="hold" nodeType="withEffect" presetClass="entr" presetID="10" presetSubtype="0">
                                  <p:stCondLst>
                                    <p:cond delay="0"/>
                                  </p:stCondLst>
                                  <p:childTnLst>
                                    <p:set>
                                      <p:cBhvr>
                                        <p:cTn dur="1" fill="hold">
                                          <p:stCondLst>
                                            <p:cond delay="0"/>
                                          </p:stCondLst>
                                        </p:cTn>
                                        <p:tgtEl>
                                          <p:spTgt spid="330"/>
                                        </p:tgtEl>
                                        <p:attrNameLst>
                                          <p:attrName>style.visibility</p:attrName>
                                        </p:attrNameLst>
                                      </p:cBhvr>
                                      <p:to>
                                        <p:strVal val="visible"/>
                                      </p:to>
                                    </p:set>
                                    <p:animEffect filter="fade" transition="in">
                                      <p:cBhvr>
                                        <p:cTn dur="1000"/>
                                        <p:tgtEl>
                                          <p:spTgt spid="3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par>
                                <p:cTn fill="hold" nodeType="with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3"/>
                                        </p:tgtEl>
                                        <p:attrNameLst>
                                          <p:attrName>style.visibility</p:attrName>
                                        </p:attrNameLst>
                                      </p:cBhvr>
                                      <p:to>
                                        <p:strVal val="visible"/>
                                      </p:to>
                                    </p:set>
                                    <p:animEffect filter="fade" transition="in">
                                      <p:cBhvr>
                                        <p:cTn dur="1000"/>
                                        <p:tgtEl>
                                          <p:spTgt spid="333"/>
                                        </p:tgtEl>
                                      </p:cBhvr>
                                    </p:animEffect>
                                  </p:childTnLst>
                                </p:cTn>
                              </p:par>
                              <p:par>
                                <p:cTn fill="hold" nodeType="withEffect" presetClass="entr" presetID="10" presetSubtype="0">
                                  <p:stCondLst>
                                    <p:cond delay="0"/>
                                  </p:stCondLst>
                                  <p:childTnLst>
                                    <p:set>
                                      <p:cBhvr>
                                        <p:cTn dur="1" fill="hold">
                                          <p:stCondLst>
                                            <p:cond delay="0"/>
                                          </p:stCondLst>
                                        </p:cTn>
                                        <p:tgtEl>
                                          <p:spTgt spid="334"/>
                                        </p:tgtEl>
                                        <p:attrNameLst>
                                          <p:attrName>style.visibility</p:attrName>
                                        </p:attrNameLst>
                                      </p:cBhvr>
                                      <p:to>
                                        <p:strVal val="visible"/>
                                      </p:to>
                                    </p:set>
                                    <p:animEffect filter="fade" transition="in">
                                      <p:cBhvr>
                                        <p:cTn dur="1000"/>
                                        <p:tgtEl>
                                          <p:spTgt spid="3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5"/>
                                        </p:tgtEl>
                                        <p:attrNameLst>
                                          <p:attrName>style.visibility</p:attrName>
                                        </p:attrNameLst>
                                      </p:cBhvr>
                                      <p:to>
                                        <p:strVal val="visible"/>
                                      </p:to>
                                    </p:set>
                                    <p:animEffect filter="fade" transition="in">
                                      <p:cBhvr>
                                        <p:cTn dur="1000"/>
                                        <p:tgtEl>
                                          <p:spTgt spid="335"/>
                                        </p:tgtEl>
                                      </p:cBhvr>
                                    </p:animEffect>
                                  </p:childTnLst>
                                </p:cTn>
                              </p:par>
                              <p:par>
                                <p:cTn fill="hold" nodeType="withEffect" presetClass="entr" presetID="10" presetSubtype="0">
                                  <p:stCondLst>
                                    <p:cond delay="0"/>
                                  </p:stCondLst>
                                  <p:childTnLst>
                                    <p:set>
                                      <p:cBhvr>
                                        <p:cTn dur="1" fill="hold">
                                          <p:stCondLst>
                                            <p:cond delay="0"/>
                                          </p:stCondLst>
                                        </p:cTn>
                                        <p:tgtEl>
                                          <p:spTgt spid="336"/>
                                        </p:tgtEl>
                                        <p:attrNameLst>
                                          <p:attrName>style.visibility</p:attrName>
                                        </p:attrNameLst>
                                      </p:cBhvr>
                                      <p:to>
                                        <p:strVal val="visible"/>
                                      </p:to>
                                    </p:set>
                                    <p:animEffect filter="fade" transition="in">
                                      <p:cBhvr>
                                        <p:cTn dur="1000"/>
                                        <p:tgtEl>
                                          <p:spTgt spid="3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7"/>
                                        </p:tgtEl>
                                        <p:attrNameLst>
                                          <p:attrName>style.visibility</p:attrName>
                                        </p:attrNameLst>
                                      </p:cBhvr>
                                      <p:to>
                                        <p:strVal val="visible"/>
                                      </p:to>
                                    </p:set>
                                    <p:animEffect filter="fade" transition="in">
                                      <p:cBhvr>
                                        <p:cTn dur="1000"/>
                                        <p:tgtEl>
                                          <p:spTgt spid="337"/>
                                        </p:tgtEl>
                                      </p:cBhvr>
                                    </p:animEffect>
                                  </p:childTnLst>
                                </p:cTn>
                              </p:par>
                              <p:par>
                                <p:cTn fill="hold" nodeType="withEffect" presetClass="entr" presetID="10" presetSubtype="0">
                                  <p:stCondLst>
                                    <p:cond delay="0"/>
                                  </p:stCondLst>
                                  <p:childTnLst>
                                    <p:set>
                                      <p:cBhvr>
                                        <p:cTn dur="1" fill="hold">
                                          <p:stCondLst>
                                            <p:cond delay="0"/>
                                          </p:stCondLst>
                                        </p:cTn>
                                        <p:tgtEl>
                                          <p:spTgt spid="338"/>
                                        </p:tgtEl>
                                        <p:attrNameLst>
                                          <p:attrName>style.visibility</p:attrName>
                                        </p:attrNameLst>
                                      </p:cBhvr>
                                      <p:to>
                                        <p:strVal val="visible"/>
                                      </p:to>
                                    </p:set>
                                    <p:animEffect filter="fade" transition="in">
                                      <p:cBhvr>
                                        <p:cTn dur="1000"/>
                                        <p:tgtEl>
                                          <p:spTgt spid="3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